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7" r:id="rId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4660"/>
  </p:normalViewPr>
  <p:slideViewPr>
    <p:cSldViewPr>
      <p:cViewPr varScale="1">
        <p:scale>
          <a:sx n="73" d="100"/>
          <a:sy n="73" d="100"/>
        </p:scale>
        <p:origin x="118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egnaposto immagine 2">
            <a:extLst>
              <a:ext uri="{FF2B5EF4-FFF2-40B4-BE49-F238E27FC236}">
                <a16:creationId xmlns:a16="http://schemas.microsoft.com/office/drawing/2014/main" id="{4B24B5BA-803A-774A-93C9-D2616D9F81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44001" y="1501193"/>
            <a:ext cx="8379902" cy="738664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it-IT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744C0C0-202C-7148-94EB-35A33928FF46}"/>
              </a:ext>
            </a:extLst>
          </p:cNvPr>
          <p:cNvSpPr/>
          <p:nvPr userDrawn="1"/>
        </p:nvSpPr>
        <p:spPr>
          <a:xfrm>
            <a:off x="1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6F79BA8-C5AF-4F4D-B22D-49B7825F2B0E}"/>
              </a:ext>
            </a:extLst>
          </p:cNvPr>
          <p:cNvSpPr/>
          <p:nvPr userDrawn="1"/>
        </p:nvSpPr>
        <p:spPr>
          <a:xfrm>
            <a:off x="764099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F9656F3D-49D9-1640-85E7-C1D956690E25}"/>
              </a:ext>
            </a:extLst>
          </p:cNvPr>
          <p:cNvSpPr/>
          <p:nvPr userDrawn="1"/>
        </p:nvSpPr>
        <p:spPr>
          <a:xfrm>
            <a:off x="1528198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0D6EFC2-B56E-FB4C-A1C9-E453D8CCBE0E}"/>
              </a:ext>
            </a:extLst>
          </p:cNvPr>
          <p:cNvSpPr/>
          <p:nvPr userDrawn="1"/>
        </p:nvSpPr>
        <p:spPr>
          <a:xfrm>
            <a:off x="2292296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5E9EFD03-352C-8740-A5F1-7B76C13C7E60}"/>
              </a:ext>
            </a:extLst>
          </p:cNvPr>
          <p:cNvSpPr/>
          <p:nvPr userDrawn="1"/>
        </p:nvSpPr>
        <p:spPr>
          <a:xfrm>
            <a:off x="3056395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42D36BE8-3A28-1A45-8AE6-4531619DB6E5}"/>
              </a:ext>
            </a:extLst>
          </p:cNvPr>
          <p:cNvSpPr/>
          <p:nvPr userDrawn="1"/>
        </p:nvSpPr>
        <p:spPr>
          <a:xfrm>
            <a:off x="3820493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6F95D8A6-1E09-734B-81BF-BC27BE2833AE}"/>
              </a:ext>
            </a:extLst>
          </p:cNvPr>
          <p:cNvSpPr/>
          <p:nvPr userDrawn="1"/>
        </p:nvSpPr>
        <p:spPr>
          <a:xfrm>
            <a:off x="4584592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A6387EA1-D04E-D24D-9458-13725D3B950E}"/>
              </a:ext>
            </a:extLst>
          </p:cNvPr>
          <p:cNvSpPr/>
          <p:nvPr userDrawn="1"/>
        </p:nvSpPr>
        <p:spPr>
          <a:xfrm>
            <a:off x="5348690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DE1E3BAF-B6DD-E04C-9A9F-7ABCB63E16A3}"/>
              </a:ext>
            </a:extLst>
          </p:cNvPr>
          <p:cNvSpPr/>
          <p:nvPr userDrawn="1"/>
        </p:nvSpPr>
        <p:spPr>
          <a:xfrm>
            <a:off x="6112789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439562D-B537-6C4B-9FAD-DCABF64AD413}"/>
              </a:ext>
            </a:extLst>
          </p:cNvPr>
          <p:cNvSpPr/>
          <p:nvPr userDrawn="1"/>
        </p:nvSpPr>
        <p:spPr>
          <a:xfrm>
            <a:off x="6876887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0AB5FE5C-E867-0B42-8660-90497C15373A}"/>
              </a:ext>
            </a:extLst>
          </p:cNvPr>
          <p:cNvSpPr/>
          <p:nvPr userDrawn="1"/>
        </p:nvSpPr>
        <p:spPr>
          <a:xfrm>
            <a:off x="7640986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351C8079-AD2C-B341-99AA-FE04C1E5B3B0}"/>
              </a:ext>
            </a:extLst>
          </p:cNvPr>
          <p:cNvSpPr/>
          <p:nvPr userDrawn="1"/>
        </p:nvSpPr>
        <p:spPr>
          <a:xfrm>
            <a:off x="8405084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C40D625F-B289-D348-94AB-7A87017D5B40}"/>
              </a:ext>
            </a:extLst>
          </p:cNvPr>
          <p:cNvSpPr/>
          <p:nvPr userDrawn="1"/>
        </p:nvSpPr>
        <p:spPr>
          <a:xfrm>
            <a:off x="9169183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F8927CB4-9CA2-9C48-95BD-02D51437AFA5}"/>
              </a:ext>
            </a:extLst>
          </p:cNvPr>
          <p:cNvSpPr/>
          <p:nvPr userDrawn="1"/>
        </p:nvSpPr>
        <p:spPr>
          <a:xfrm>
            <a:off x="9933281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3E1C6FE6-4611-7A4A-A8C9-8C25DA6527A8}"/>
              </a:ext>
            </a:extLst>
          </p:cNvPr>
          <p:cNvSpPr/>
          <p:nvPr userDrawn="1"/>
        </p:nvSpPr>
        <p:spPr>
          <a:xfrm>
            <a:off x="10697380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D91E0BF-4BB2-654A-97EB-93F63D63A26F}"/>
              </a:ext>
            </a:extLst>
          </p:cNvPr>
          <p:cNvSpPr/>
          <p:nvPr userDrawn="1"/>
        </p:nvSpPr>
        <p:spPr>
          <a:xfrm>
            <a:off x="11461478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E568F649-304A-2B4A-8C4E-DEB00D8FF572}"/>
              </a:ext>
            </a:extLst>
          </p:cNvPr>
          <p:cNvSpPr/>
          <p:nvPr userDrawn="1"/>
        </p:nvSpPr>
        <p:spPr>
          <a:xfrm>
            <a:off x="12225577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6B1A2425-12A6-134A-85A1-83CE6A823370}"/>
              </a:ext>
            </a:extLst>
          </p:cNvPr>
          <p:cNvSpPr/>
          <p:nvPr userDrawn="1"/>
        </p:nvSpPr>
        <p:spPr>
          <a:xfrm>
            <a:off x="12989675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AA2B8ECB-12B0-7A42-8EBA-D1A202CC7BC4}"/>
              </a:ext>
            </a:extLst>
          </p:cNvPr>
          <p:cNvSpPr/>
          <p:nvPr userDrawn="1"/>
        </p:nvSpPr>
        <p:spPr>
          <a:xfrm>
            <a:off x="13753774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4972977-5542-8A4D-A5AB-A1A5DB81A313}"/>
              </a:ext>
            </a:extLst>
          </p:cNvPr>
          <p:cNvSpPr/>
          <p:nvPr userDrawn="1"/>
        </p:nvSpPr>
        <p:spPr>
          <a:xfrm>
            <a:off x="14517872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571CA5F4-E8A3-474D-9BF3-582A6A1EE855}"/>
              </a:ext>
            </a:extLst>
          </p:cNvPr>
          <p:cNvSpPr/>
          <p:nvPr userDrawn="1"/>
        </p:nvSpPr>
        <p:spPr>
          <a:xfrm>
            <a:off x="15281971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2A117F2-9C3B-E448-BF47-AF6F4C581352}"/>
              </a:ext>
            </a:extLst>
          </p:cNvPr>
          <p:cNvSpPr/>
          <p:nvPr userDrawn="1"/>
        </p:nvSpPr>
        <p:spPr>
          <a:xfrm>
            <a:off x="16046069" y="-2071233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472B1B60-EA76-B841-86AB-0A25BC556687}"/>
              </a:ext>
            </a:extLst>
          </p:cNvPr>
          <p:cNvSpPr/>
          <p:nvPr userDrawn="1"/>
        </p:nvSpPr>
        <p:spPr>
          <a:xfrm>
            <a:off x="16810168" y="-1311120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D9CF5606-1787-9343-8C10-F4860176FA35}"/>
              </a:ext>
            </a:extLst>
          </p:cNvPr>
          <p:cNvSpPr/>
          <p:nvPr userDrawn="1"/>
        </p:nvSpPr>
        <p:spPr>
          <a:xfrm>
            <a:off x="17574266" y="-2068894"/>
            <a:ext cx="764099" cy="760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itolo 1">
            <a:extLst>
              <a:ext uri="{FF2B5EF4-FFF2-40B4-BE49-F238E27FC236}">
                <a16:creationId xmlns:a16="http://schemas.microsoft.com/office/drawing/2014/main" id="{DD29B950-437E-954D-8E10-1C23897AB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007" y="1"/>
            <a:ext cx="7730319" cy="1501191"/>
          </a:xfrm>
        </p:spPr>
        <p:txBody>
          <a:bodyPr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MAIN TITLE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B19F93B6-011B-EB4D-A5C5-3B8A0AD2CBF4}"/>
              </a:ext>
            </a:extLst>
          </p:cNvPr>
          <p:cNvSpPr/>
          <p:nvPr userDrawn="1"/>
        </p:nvSpPr>
        <p:spPr>
          <a:xfrm>
            <a:off x="1" y="1"/>
            <a:ext cx="396608" cy="1501191"/>
          </a:xfrm>
          <a:prstGeom prst="rect">
            <a:avLst/>
          </a:prstGeom>
          <a:solidFill>
            <a:srgbClr val="DA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596BFF10-A079-F24A-B4D5-473422F26A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7006" y="2209584"/>
            <a:ext cx="7730319" cy="553998"/>
          </a:xfrm>
        </p:spPr>
        <p:txBody>
          <a:bodyPr anchor="b"/>
          <a:lstStyle>
            <a:lvl1pPr marL="0" indent="0">
              <a:buNone/>
              <a:defRPr sz="3600" b="1">
                <a:solidFill>
                  <a:srgbClr val="DA00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it-IT" dirty="0" err="1"/>
              <a:t>Section</a:t>
            </a:r>
            <a:r>
              <a:rPr lang="it-IT" dirty="0"/>
              <a:t> Title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60C63295-D574-E045-BA03-32145D31A6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4717" y="3252788"/>
            <a:ext cx="775036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0851836E-89FE-914A-8237-A867C66F6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76493" y="363209"/>
            <a:ext cx="947409" cy="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31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7283648"/>
            <a:ext cx="3085727" cy="3003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5706" y="4223443"/>
            <a:ext cx="2038349" cy="48005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858089" y="0"/>
            <a:ext cx="4430395" cy="10287000"/>
            <a:chOff x="13858089" y="0"/>
            <a:chExt cx="4430395" cy="10287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58089" y="1778157"/>
              <a:ext cx="2895979" cy="8508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3640" y="0"/>
              <a:ext cx="2334360" cy="68644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5725160" cy="10286365"/>
            <a:chOff x="0" y="0"/>
            <a:chExt cx="5725160" cy="1028636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942355"/>
              <a:ext cx="2625896" cy="83438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2683" y="0"/>
              <a:ext cx="4162424" cy="374028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6173" y="0"/>
            <a:ext cx="2533649" cy="61104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3190" y="0"/>
            <a:ext cx="1415295" cy="60661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41854" y="3686175"/>
            <a:ext cx="3600449" cy="29146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21701" y="6618268"/>
            <a:ext cx="1854564" cy="3581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21B2A5F-0542-4BA9-957A-502BA239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06" y="369334"/>
            <a:ext cx="14897793" cy="738664"/>
          </a:xfrm>
        </p:spPr>
        <p:txBody>
          <a:bodyPr>
            <a:normAutofit fontScale="90000"/>
          </a:bodyPr>
          <a:lstStyle/>
          <a:p>
            <a:r>
              <a:rPr lang="it-IT" dirty="0"/>
              <a:t>DA </a:t>
            </a:r>
            <a:r>
              <a:rPr lang="it-IT" dirty="0">
                <a:solidFill>
                  <a:srgbClr val="DA001A"/>
                </a:solidFill>
              </a:rPr>
              <a:t>BERLIN PACKAGING</a:t>
            </a:r>
            <a:r>
              <a:rPr lang="it-IT" dirty="0"/>
              <a:t> ALLE VOSTRE </a:t>
            </a:r>
            <a:r>
              <a:rPr lang="it-IT" dirty="0">
                <a:solidFill>
                  <a:srgbClr val="DA001A"/>
                </a:solidFill>
              </a:rPr>
              <a:t>CASE</a:t>
            </a:r>
            <a:r>
              <a:rPr lang="it-IT" dirty="0"/>
              <a:t>!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913BB5A-4A52-41B5-B612-66C47AF3DB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006" y="1922209"/>
            <a:ext cx="7750368" cy="7677809"/>
          </a:xfrm>
        </p:spPr>
        <p:txBody>
          <a:bodyPr>
            <a:normAutofit/>
          </a:bodyPr>
          <a:lstStyle/>
          <a:p>
            <a:pPr algn="just"/>
            <a:r>
              <a:rPr lang="it-IT" dirty="0" err="1"/>
              <a:t>Berlin</a:t>
            </a:r>
            <a:r>
              <a:rPr lang="it-IT" dirty="0"/>
              <a:t> Packaging è una </a:t>
            </a:r>
            <a:r>
              <a:rPr lang="it-IT" b="1" dirty="0"/>
              <a:t>multinazionale americana</a:t>
            </a:r>
            <a:r>
              <a:rPr lang="it-IT" dirty="0"/>
              <a:t> che arriva in Europa attraverso l’acquisizione dell’italiana «Bruni Glass» e stabilisce l’</a:t>
            </a:r>
            <a:r>
              <a:rPr lang="it-IT" b="1" dirty="0"/>
              <a:t>headquarter </a:t>
            </a:r>
            <a:r>
              <a:rPr lang="it-IT" dirty="0"/>
              <a:t>europeo proprio a </a:t>
            </a:r>
            <a:r>
              <a:rPr lang="it-IT" b="1" dirty="0"/>
              <a:t>Trezzano sul Naviglio!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Partita dalla nostra città, </a:t>
            </a:r>
            <a:r>
              <a:rPr lang="it-IT" dirty="0" err="1"/>
              <a:t>Berlin</a:t>
            </a:r>
            <a:r>
              <a:rPr lang="it-IT" dirty="0"/>
              <a:t> Packaging conta ora </a:t>
            </a:r>
            <a:r>
              <a:rPr lang="it-IT" b="1" dirty="0"/>
              <a:t>1250 dipendenti </a:t>
            </a:r>
            <a:r>
              <a:rPr lang="it-IT" dirty="0"/>
              <a:t>in</a:t>
            </a:r>
            <a:r>
              <a:rPr lang="it-IT" b="1" dirty="0"/>
              <a:t> 14 Paesi europei </a:t>
            </a:r>
            <a:r>
              <a:rPr lang="it-IT" dirty="0"/>
              <a:t>e copre </a:t>
            </a:r>
            <a:r>
              <a:rPr lang="it-IT" b="1" dirty="0"/>
              <a:t>ogni settore</a:t>
            </a:r>
            <a:r>
              <a:rPr lang="it-IT" dirty="0"/>
              <a:t>: dal food al beauty, dal beverage all’home </a:t>
            </a:r>
            <a:r>
              <a:rPr lang="it-IT" dirty="0" err="1"/>
              <a:t>fragrance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err="1"/>
              <a:t>Berlin</a:t>
            </a:r>
            <a:r>
              <a:rPr lang="it-IT" dirty="0"/>
              <a:t> Packaging è definita un «</a:t>
            </a:r>
            <a:r>
              <a:rPr lang="it-IT" b="1" dirty="0" err="1"/>
              <a:t>hybrid</a:t>
            </a:r>
            <a:r>
              <a:rPr lang="it-IT" b="1" dirty="0"/>
              <a:t> packaging supplier</a:t>
            </a:r>
            <a:r>
              <a:rPr lang="it-IT" dirty="0"/>
              <a:t>» cioè un fornitore di packaging e chiusure in vetro, plastica, metallo e altri materiali.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10" name="Picture 22" descr="Tarro ORTO 580 T 82">
            <a:extLst>
              <a:ext uri="{FF2B5EF4-FFF2-40B4-BE49-F238E27FC236}">
                <a16:creationId xmlns:a16="http://schemas.microsoft.com/office/drawing/2014/main" id="{B494A804-0DD8-4272-AEFE-2DD908E1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48" y="4622816"/>
            <a:ext cx="1173416" cy="17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rema spalmabile di Pistacchio in pack Magnum">
            <a:extLst>
              <a:ext uri="{FF2B5EF4-FFF2-40B4-BE49-F238E27FC236}">
                <a16:creationId xmlns:a16="http://schemas.microsoft.com/office/drawing/2014/main" id="{83ACFC05-D375-4E2C-B3A3-F455E6AFE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8598" r="28816" b="7789"/>
          <a:stretch/>
        </p:blipFill>
        <p:spPr bwMode="auto">
          <a:xfrm>
            <a:off x="9700941" y="5907107"/>
            <a:ext cx="1173416" cy="14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6364196C-EA0B-4BBE-ADEA-BE3800CB018D}"/>
              </a:ext>
            </a:extLst>
          </p:cNvPr>
          <p:cNvSpPr/>
          <p:nvPr/>
        </p:nvSpPr>
        <p:spPr>
          <a:xfrm rot="7591796">
            <a:off x="10442905" y="6114782"/>
            <a:ext cx="397757" cy="213106"/>
          </a:xfrm>
          <a:prstGeom prst="rightArrow">
            <a:avLst/>
          </a:prstGeom>
          <a:solidFill>
            <a:srgbClr val="DA001A"/>
          </a:solidFill>
          <a:ln>
            <a:solidFill>
              <a:srgbClr val="DA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4" descr="Vaso ERGO 212 T 70 XDEEP H18">
            <a:extLst>
              <a:ext uri="{FF2B5EF4-FFF2-40B4-BE49-F238E27FC236}">
                <a16:creationId xmlns:a16="http://schemas.microsoft.com/office/drawing/2014/main" id="{0FBFDA1E-3D37-48E1-9F50-326CA3BE8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162"/>
          <a:stretch/>
        </p:blipFill>
        <p:spPr bwMode="auto">
          <a:xfrm>
            <a:off x="14844378" y="4477784"/>
            <a:ext cx="1267192" cy="14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24D9A88-7203-484F-ACEF-D4A30FC4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878" y="5516829"/>
            <a:ext cx="1267193" cy="16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B43D6D94-AC0E-478F-B4D3-4BF3006F46AB}"/>
              </a:ext>
            </a:extLst>
          </p:cNvPr>
          <p:cNvSpPr/>
          <p:nvPr/>
        </p:nvSpPr>
        <p:spPr>
          <a:xfrm rot="7590514">
            <a:off x="15173653" y="5367670"/>
            <a:ext cx="368491" cy="225333"/>
          </a:xfrm>
          <a:prstGeom prst="rightArrow">
            <a:avLst/>
          </a:prstGeom>
          <a:solidFill>
            <a:srgbClr val="DA001A"/>
          </a:solidFill>
          <a:ln>
            <a:solidFill>
              <a:srgbClr val="DA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Botella AUDREY 1500 BETS">
            <a:extLst>
              <a:ext uri="{FF2B5EF4-FFF2-40B4-BE49-F238E27FC236}">
                <a16:creationId xmlns:a16="http://schemas.microsoft.com/office/drawing/2014/main" id="{706B47F3-A27D-47B8-A85F-A3ABFCC9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558" y="5143500"/>
            <a:ext cx="1208773" cy="35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 descr="Immagine che contiene bottiglia, alcool&#10;&#10;Descrizione generata automaticamente">
            <a:extLst>
              <a:ext uri="{FF2B5EF4-FFF2-40B4-BE49-F238E27FC236}">
                <a16:creationId xmlns:a16="http://schemas.microsoft.com/office/drawing/2014/main" id="{195D7229-0D2C-4DB3-B675-5294C3A2BF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0" b="97300" l="9963" r="89963">
                        <a14:foregroundMark x1="45243" y1="8750" x2="51386" y2="4450"/>
                        <a14:foregroundMark x1="51386" y1="4450" x2="56929" y2="9350"/>
                        <a14:foregroundMark x1="56929" y1="9350" x2="55131" y2="10850"/>
                        <a14:foregroundMark x1="45019" y1="6700" x2="53933" y2="4700"/>
                        <a14:foregroundMark x1="53933" y1="4700" x2="56330" y2="6900"/>
                        <a14:foregroundMark x1="28614" y1="90600" x2="34906" y2="95000"/>
                        <a14:foregroundMark x1="34906" y1="95000" x2="43446" y2="96850"/>
                        <a14:foregroundMark x1="43446" y1="96850" x2="53483" y2="97050"/>
                        <a14:foregroundMark x1="53483" y1="97050" x2="63521" y2="96950"/>
                        <a14:foregroundMark x1="63521" y1="96950" x2="70936" y2="93500"/>
                        <a14:foregroundMark x1="70936" y1="93500" x2="73184" y2="89550"/>
                        <a14:foregroundMark x1="33633" y1="97150" x2="60824" y2="97300"/>
                        <a14:foregroundMark x1="60824" y1="97300" x2="68240" y2="96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4" t="1841" r="23757"/>
          <a:stretch/>
        </p:blipFill>
        <p:spPr>
          <a:xfrm>
            <a:off x="11683995" y="6237501"/>
            <a:ext cx="1443067" cy="4011399"/>
          </a:xfrm>
          <a:prstGeom prst="rect">
            <a:avLst/>
          </a:prstGeom>
        </p:spPr>
      </p:pic>
      <p:pic>
        <p:nvPicPr>
          <p:cNvPr id="1028" name="Picture 4" descr="Bottiglia BLANCA SAUCE 200 T 38">
            <a:extLst>
              <a:ext uri="{FF2B5EF4-FFF2-40B4-BE49-F238E27FC236}">
                <a16:creationId xmlns:a16="http://schemas.microsoft.com/office/drawing/2014/main" id="{C2E57326-099C-40E9-A39D-CC93CE9A4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405" y="6331485"/>
            <a:ext cx="980882" cy="20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magine 34" descr="Immagine che contiene tazza, arancia, cibo, bevanda&#10;&#10;Descrizione generata automaticamente">
            <a:extLst>
              <a:ext uri="{FF2B5EF4-FFF2-40B4-BE49-F238E27FC236}">
                <a16:creationId xmlns:a16="http://schemas.microsoft.com/office/drawing/2014/main" id="{EA258021-3468-4CA7-978B-D08DBB179F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1" y="7494062"/>
            <a:ext cx="1159609" cy="2319218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6F471C2-AC37-4DE5-B23C-B9E178948FE5}"/>
              </a:ext>
            </a:extLst>
          </p:cNvPr>
          <p:cNvSpPr txBox="1"/>
          <p:nvPr/>
        </p:nvSpPr>
        <p:spPr>
          <a:xfrm>
            <a:off x="9890628" y="1922209"/>
            <a:ext cx="7493612" cy="1938992"/>
          </a:xfrm>
          <a:prstGeom prst="rect">
            <a:avLst/>
          </a:prstGeom>
          <a:solidFill>
            <a:srgbClr val="DA001A"/>
          </a:solidFill>
        </p:spPr>
        <p:txBody>
          <a:bodyPr wrap="square" numCol="1" rtlCol="0" anchor="b">
            <a:spAutoFit/>
          </a:bodyPr>
          <a:lstStyle/>
          <a:p>
            <a:pPr algn="ctr"/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giorno, tutti noi utilizziamo</a:t>
            </a:r>
          </a:p>
          <a:p>
            <a:pPr algn="ctr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prodotti di </a:t>
            </a:r>
            <a:r>
              <a:rPr lang="it-IT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Packaging!</a:t>
            </a:r>
          </a:p>
          <a:p>
            <a:pPr algn="ctr"/>
            <a:endParaRPr 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B835CFCB-14C6-4631-B859-C35188D436A9}"/>
              </a:ext>
            </a:extLst>
          </p:cNvPr>
          <p:cNvSpPr/>
          <p:nvPr/>
        </p:nvSpPr>
        <p:spPr>
          <a:xfrm rot="7590514">
            <a:off x="12596183" y="7381394"/>
            <a:ext cx="368491" cy="225333"/>
          </a:xfrm>
          <a:prstGeom prst="rightArrow">
            <a:avLst/>
          </a:prstGeom>
          <a:solidFill>
            <a:srgbClr val="DA001A"/>
          </a:solidFill>
          <a:ln>
            <a:solidFill>
              <a:srgbClr val="DA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0F1FACFD-BF9A-4B2F-A09A-E2354EC64F6C}"/>
              </a:ext>
            </a:extLst>
          </p:cNvPr>
          <p:cNvSpPr/>
          <p:nvPr/>
        </p:nvSpPr>
        <p:spPr>
          <a:xfrm rot="7590514">
            <a:off x="16606791" y="7166273"/>
            <a:ext cx="368491" cy="225333"/>
          </a:xfrm>
          <a:prstGeom prst="rightArrow">
            <a:avLst/>
          </a:prstGeom>
          <a:solidFill>
            <a:srgbClr val="DA001A"/>
          </a:solidFill>
          <a:ln>
            <a:solidFill>
              <a:srgbClr val="DA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9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3424" cy="33623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575" y="3457575"/>
            <a:ext cx="12163424" cy="3371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8675" y="6924675"/>
            <a:ext cx="6029324" cy="3362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924675"/>
            <a:ext cx="12163424" cy="33623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457575"/>
            <a:ext cx="6029324" cy="3371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58675" y="0"/>
            <a:ext cx="6029324" cy="3362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104</Words>
  <Application>Microsoft Office PowerPoint</Application>
  <PresentationFormat>Personalizzato</PresentationFormat>
  <Paragraphs>15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Presentazione standard di PowerPoint</vt:lpstr>
      <vt:lpstr>DA BERLIN PACKAGING ALLE VOSTRE CASE!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senza titolo</dc:title>
  <dc:creator>Elisa Leonardi</dc:creator>
  <cp:keywords>DAFZKwqfSvs,BAEDwQMAzLU</cp:keywords>
  <cp:lastModifiedBy>Elisa Leonardi - Italy</cp:lastModifiedBy>
  <cp:revision>6</cp:revision>
  <dcterms:created xsi:type="dcterms:W3CDTF">2023-02-02T09:46:54Z</dcterms:created>
  <dcterms:modified xsi:type="dcterms:W3CDTF">2023-02-10T16:03:07Z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2023-02-02T00:00:00Z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2023-02-02T00:00:00Z</vt:filetime>
  </property>
</Properties>
</file>