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3b7368be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3b7368be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91c6f90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391c6f90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3b7368be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3b7368be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391c6f90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391c6f90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51c6fd6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51c6fd6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91c6f9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391c6f9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391c6f90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391c6f90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91c6f901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391c6f901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91c6f90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391c6f90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391c6f90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391c6f90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91c6f90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91c6f90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91c6f90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391c6f90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3b7368be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3b7368be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372875"/>
            <a:ext cx="8520600" cy="152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>
                <a:solidFill>
                  <a:schemeClr val="lt2"/>
                </a:solidFill>
              </a:rPr>
              <a:t>MEDITERRANEO </a:t>
            </a:r>
            <a:endParaRPr sz="48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>
                <a:solidFill>
                  <a:schemeClr val="lt2"/>
                </a:solidFill>
              </a:rPr>
              <a:t>edizione 2018-2019</a:t>
            </a:r>
            <a:endParaRPr sz="4800">
              <a:solidFill>
                <a:schemeClr val="lt2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0892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it" sz="3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L’infinito viaggiare oltre i confini </a:t>
            </a:r>
            <a:endParaRPr i="1" sz="36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516200"/>
            <a:ext cx="8520600" cy="40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</a:t>
            </a:r>
            <a:r>
              <a:rPr b="1"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pettacolo teatrale “Vicino a un grande giardino - appunti di viaggio”</a:t>
            </a: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incontro con l’attore </a:t>
            </a:r>
            <a:r>
              <a:rPr b="1"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Alessandro Romano, 21 marzo 2019 - </a:t>
            </a: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cinema- teatro TROISI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percorso di testi ( De Luca e Saramago , Sciascia e Kavafis, Bufalino e Consolo e inediti), una Sicilia porta del Mediterraneo , una volta punto di incontro fra civiltà oggi ponte e confine, meta e miraggio.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7225" y="2499625"/>
            <a:ext cx="3563000" cy="239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4298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Incontro con lo</a:t>
            </a:r>
            <a:r>
              <a:rPr b="1"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scrittore </a:t>
            </a: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attivista senegalese</a:t>
            </a:r>
            <a:r>
              <a:rPr b="1"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Mamadou Dia, 4 aprile 2019, </a:t>
            </a:r>
            <a:r>
              <a:rPr lang="it">
                <a:solidFill>
                  <a:schemeClr val="dk1"/>
                </a:solidFill>
              </a:rPr>
              <a:t>Sala Consiliare del Comune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222222"/>
                </a:solidFill>
              </a:rPr>
              <a:t>"</a:t>
            </a:r>
            <a:r>
              <a:rPr b="1" lang="it" sz="1400">
                <a:solidFill>
                  <a:srgbClr val="222222"/>
                </a:solidFill>
              </a:rPr>
              <a:t>3052</a:t>
            </a:r>
            <a:r>
              <a:rPr lang="it" sz="1400">
                <a:solidFill>
                  <a:srgbClr val="222222"/>
                </a:solidFill>
              </a:rPr>
              <a:t>" é il titolo del suo libro e </a:t>
            </a:r>
            <a:r>
              <a:rPr lang="it" sz="1400">
                <a:solidFill>
                  <a:srgbClr val="222222"/>
                </a:solidFill>
              </a:rPr>
              <a:t>3052 sono i chilometri che separano il Senegal dalla Spagna, i chilometri che </a:t>
            </a:r>
            <a:r>
              <a:rPr b="1" lang="it" sz="1400">
                <a:solidFill>
                  <a:srgbClr val="222222"/>
                </a:solidFill>
              </a:rPr>
              <a:t>Mamadou Dia</a:t>
            </a:r>
            <a:r>
              <a:rPr lang="it" sz="1400">
                <a:solidFill>
                  <a:srgbClr val="222222"/>
                </a:solidFill>
              </a:rPr>
              <a:t> nel 2006 percorse su di un barcone</a:t>
            </a:r>
            <a:r>
              <a:rPr lang="it" sz="1400">
                <a:solidFill>
                  <a:srgbClr val="222222"/>
                </a:solidFill>
              </a:rPr>
              <a:t>. Con il ricavato della vendita del libro lo scrittore attivista  ha fondato la ONG "</a:t>
            </a:r>
            <a:r>
              <a:rPr b="1" lang="it" sz="1400">
                <a:solidFill>
                  <a:srgbClr val="222222"/>
                </a:solidFill>
              </a:rPr>
              <a:t>Hahatay son risas de Gandiol"</a:t>
            </a:r>
            <a:r>
              <a:rPr lang="it" sz="1400">
                <a:solidFill>
                  <a:srgbClr val="222222"/>
                </a:solidFill>
              </a:rPr>
              <a:t>ed è tornato in Senegal a creare per i giovani del suo paese Gandiol le prospettive di futuro che lui non aveva avuto.</a:t>
            </a:r>
            <a:endParaRPr sz="1400">
              <a:solidFill>
                <a:srgbClr val="22222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rgbClr val="22222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rgbClr val="22222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6613" y="2291538"/>
            <a:ext cx="17430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222250" y="2470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Incontro con il</a:t>
            </a:r>
            <a:r>
              <a:rPr b="1"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giornalista </a:t>
            </a:r>
            <a:r>
              <a:rPr b="1"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Marco Restelli,</a:t>
            </a: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maggio (data da definire), </a:t>
            </a:r>
            <a:r>
              <a:rPr lang="it">
                <a:solidFill>
                  <a:schemeClr val="dk1"/>
                </a:solidFill>
              </a:rPr>
              <a:t>Sala Consiliare del Comune</a:t>
            </a:r>
            <a:endParaRPr b="1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giornalista mostrerà agli studenti materiale inedito raccolto durante la sua permanenza nel campo profughi Rohingya per un reportage dell’Espresso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5825" y="2025934"/>
            <a:ext cx="5163475" cy="271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388" y="210763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D1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251150"/>
            <a:ext cx="8520600" cy="10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TERZO PERCORSO:  </a:t>
            </a:r>
            <a:r>
              <a:rPr b="1" lang="i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Allestimento corridoio dedicato al progetto “Mediterraneo” presso il liceo linguistico</a:t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gennaio-maggio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737950"/>
            <a:ext cx="8520600" cy="28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in collaborazione con l’artista Mister Caos</a:t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7613" y="131615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525" y="2364700"/>
            <a:ext cx="3788475" cy="25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248250"/>
            <a:ext cx="8520600" cy="9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/>
              <a:t>QUARTO PERCORSO: </a:t>
            </a:r>
            <a:r>
              <a:rPr b="1" i="1" lang="it" sz="2400"/>
              <a:t>“Network</a:t>
            </a:r>
            <a:r>
              <a:rPr b="1" i="1" lang="it" sz="2400">
                <a:solidFill>
                  <a:srgbClr val="000000"/>
                </a:solidFill>
              </a:rPr>
              <a:t> </a:t>
            </a:r>
            <a:r>
              <a:rPr b="1" i="1" lang="it" sz="2400">
                <a:latin typeface="Calibri"/>
                <a:ea typeface="Calibri"/>
                <a:cs typeface="Calibri"/>
                <a:sym typeface="Calibri"/>
              </a:rPr>
              <a:t>in lingua inglese </a:t>
            </a:r>
            <a:r>
              <a:rPr b="1" i="1" lang="i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 classi di Istituti dell’area mediterranea “</a:t>
            </a:r>
            <a:endParaRPr b="1" i="1" sz="2400">
              <a:solidFill>
                <a:srgbClr val="000000"/>
              </a:solidFill>
            </a:endParaRPr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2097875"/>
            <a:ext cx="8520600" cy="28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it"/>
              <a:t>Workshop </a:t>
            </a:r>
            <a:r>
              <a:rPr lang="it"/>
              <a:t>destinato ai docenti delle classi coinvolte con i docenti provenienti dai licei stranieri: </a:t>
            </a:r>
            <a:r>
              <a:rPr b="1" lang="it"/>
              <a:t>Milano 29-10-2018</a:t>
            </a:r>
            <a:r>
              <a:rPr lang="it"/>
              <a:t> </a:t>
            </a:r>
            <a:r>
              <a:rPr b="1" lang="it"/>
              <a:t>seminario, 30-10-2018 incontro a scuola</a:t>
            </a:r>
            <a:r>
              <a:rPr lang="it"/>
              <a:t> dei docenti ospiti con le classi abbinate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it"/>
              <a:t>network in lingua inglese</a:t>
            </a:r>
            <a:r>
              <a:rPr lang="it"/>
              <a:t> (le modalità e i contenuti saranno decisi durante il workshop)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it"/>
              <a:t>Partecipazione a convegni internazionali </a:t>
            </a:r>
            <a:r>
              <a:rPr lang="it"/>
              <a:t>aperti a docenti e studenti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it"/>
              <a:t>Incontri di formazione</a:t>
            </a:r>
            <a:r>
              <a:rPr lang="it"/>
              <a:t> su temi contingenti di geopolitica per docenti e studenti interessati </a:t>
            </a:r>
            <a:r>
              <a:rPr b="1" lang="it"/>
              <a:t>(novembre-marzo)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it"/>
              <a:t>convegno finale </a:t>
            </a:r>
            <a:r>
              <a:rPr lang="it"/>
              <a:t>per condivisione prodotti scuola </a:t>
            </a:r>
            <a:r>
              <a:rPr b="1" lang="it"/>
              <a:t>- fine maggio</a:t>
            </a:r>
            <a:endParaRPr b="1"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3871" y="825871"/>
            <a:ext cx="1588425" cy="12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219350"/>
            <a:ext cx="85206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2"/>
                </a:solidFill>
              </a:rPr>
              <a:t>I  PERCORSI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833500"/>
            <a:ext cx="8520600" cy="41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AutoNum type="arabicPeriod"/>
            </a:pPr>
            <a:r>
              <a:rPr lang="it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“Il Giardino dei Giusti di tutto il mondo”</a:t>
            </a:r>
            <a:endParaRPr sz="2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AutoNum type="arabicPeriod"/>
            </a:pPr>
            <a:r>
              <a:rPr lang="it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“Infinito viaggiare” e concorso “Oltre i confini”</a:t>
            </a:r>
            <a:endParaRPr sz="2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AutoNum type="arabicPeriod"/>
            </a:pPr>
            <a:r>
              <a:rPr lang="it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Allestimento corridoio dedicato al progetto “Mediterraneo” presso il liceo linguistico</a:t>
            </a:r>
            <a:endParaRPr sz="2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AutoNum type="arabicPeriod"/>
            </a:pPr>
            <a:r>
              <a:rPr lang="it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Mediterraneo, lo specchio dell’Altro: network con classi di Istituti dell’area mediterranea in lingua inglese</a:t>
            </a:r>
            <a:endParaRPr sz="2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454275" y="2151175"/>
            <a:ext cx="8520600" cy="5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PRIMO PERCORSO  </a:t>
            </a:r>
            <a:r>
              <a:rPr b="1" lang="it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“Il Giardino dei Giusti di tutto il mondo”</a:t>
            </a:r>
            <a:endParaRPr b="1" sz="2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220350" y="2571750"/>
            <a:ext cx="8520600" cy="2261100"/>
          </a:xfrm>
          <a:prstGeom prst="rect">
            <a:avLst/>
          </a:prstGeom>
          <a:effectLst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it">
                <a:solidFill>
                  <a:schemeClr val="lt2"/>
                </a:solidFill>
              </a:rPr>
              <a:t>Giusti che hanno difeso il patrimonio e l’identità culturale di un popolo, minacciati da regimi fondamentalisti e totalitari</a:t>
            </a:r>
            <a:endParaRPr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it">
                <a:solidFill>
                  <a:schemeClr val="lt2"/>
                </a:solidFill>
              </a:rPr>
              <a:t>Cerimonia di titolazione di due nuovi alberi nel “Giardino dei Giusti” di San Donato</a:t>
            </a:r>
            <a:endParaRPr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it">
                <a:solidFill>
                  <a:schemeClr val="lt2"/>
                </a:solidFill>
              </a:rPr>
              <a:t>Periodo: 24 maggio </a:t>
            </a:r>
            <a:endParaRPr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it">
                <a:solidFill>
                  <a:schemeClr val="lt2"/>
                </a:solidFill>
              </a:rPr>
              <a:t>Con le classi partecipanti si lavora  sulle figure che saranno onorate 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8875" y="172725"/>
            <a:ext cx="2901998" cy="380399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347900" y="3196300"/>
            <a:ext cx="35025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KALHED AL-ASAAD</a:t>
            </a:r>
            <a:r>
              <a:rPr lang="it"/>
              <a:t>, </a:t>
            </a:r>
            <a:r>
              <a:rPr lang="it"/>
              <a:t>custode di Palmira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trucidato dall’Isis nel 2015</a:t>
            </a:r>
            <a:endParaRPr/>
          </a:p>
        </p:txBody>
      </p:sp>
      <p:sp>
        <p:nvSpPr>
          <p:cNvPr id="74" name="Google Shape;74;p16"/>
          <p:cNvSpPr txBox="1"/>
          <p:nvPr/>
        </p:nvSpPr>
        <p:spPr>
          <a:xfrm>
            <a:off x="3850400" y="4139400"/>
            <a:ext cx="5183700" cy="10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/>
              <a:t>EMILIO LAVAGNINO</a:t>
            </a:r>
            <a:r>
              <a:rPr lang="it"/>
              <a:t>, critico d’arte impegnato nella difesa del patrimonio artistico di Brera dalle spoliazioni e dai trafugamenti nazisti durante la seconda guerra mondiale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3900400" cy="27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159200"/>
            <a:ext cx="85206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s</a:t>
            </a:r>
            <a:r>
              <a:rPr lang="it" sz="2400"/>
              <a:t>ono previste queste attività</a:t>
            </a:r>
            <a:endParaRPr sz="2400"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581250"/>
            <a:ext cx="8520600" cy="44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it">
                <a:solidFill>
                  <a:srgbClr val="000000"/>
                </a:solidFill>
              </a:rPr>
              <a:t>I</a:t>
            </a:r>
            <a:r>
              <a:rPr lang="it">
                <a:solidFill>
                  <a:srgbClr val="000000"/>
                </a:solidFill>
              </a:rPr>
              <a:t>ncontro/conferenza con </a:t>
            </a:r>
            <a:r>
              <a:rPr b="1" lang="it">
                <a:solidFill>
                  <a:srgbClr val="000000"/>
                </a:solidFill>
              </a:rPr>
              <a:t>Paola Poli, 7 febbraio 2019, </a:t>
            </a:r>
            <a:r>
              <a:rPr lang="it">
                <a:solidFill>
                  <a:schemeClr val="dk1"/>
                </a:solidFill>
              </a:rPr>
              <a:t>Sala Consiliare del Comune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Cultore della materia di Storia del Vicino Oriente Antico </a:t>
            </a:r>
            <a:r>
              <a:rPr lang="it">
                <a:solidFill>
                  <a:srgbClr val="000000"/>
                </a:solidFill>
              </a:rPr>
              <a:t>presso l’Università di Pavia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Membro delle missioni archeologiche francesi di Tell Ashara-Terqa and Tell Masaikh (in Siria) e di Erbil/Qasr Shemamok (nel Kurdistan iracheno) (2011-2014, 2016, 2017,2018)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975" y="2603271"/>
            <a:ext cx="3595025" cy="240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363" y="3089138"/>
            <a:ext cx="2524125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371700"/>
            <a:ext cx="8520600" cy="18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0000"/>
                </a:solidFill>
              </a:rPr>
              <a:t>2. I</a:t>
            </a:r>
            <a:r>
              <a:rPr lang="it" sz="1800">
                <a:solidFill>
                  <a:srgbClr val="000000"/>
                </a:solidFill>
              </a:rPr>
              <a:t>ncontro/conferenza con </a:t>
            </a:r>
            <a:r>
              <a:rPr b="1" lang="it" sz="1800">
                <a:solidFill>
                  <a:srgbClr val="000000"/>
                </a:solidFill>
              </a:rPr>
              <a:t>Maria Teresa Grassi, 21 febbraio 2019, </a:t>
            </a:r>
            <a:r>
              <a:rPr lang="it" sz="1800"/>
              <a:t>Sala Consiliare del Comune</a:t>
            </a:r>
            <a:endParaRPr b="1"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 sz="1800">
                <a:solidFill>
                  <a:srgbClr val="000000"/>
                </a:solidFill>
              </a:rPr>
              <a:t>Professore di Archeologia delle Province Romane presso l’Università degli Studi di Milano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 sz="1800">
                <a:solidFill>
                  <a:srgbClr val="000000"/>
                </a:solidFill>
              </a:rPr>
              <a:t>Direttore per la parte italiana della Missione Archeologica Italo-Siriana di Palmira.</a:t>
            </a:r>
            <a:endParaRPr sz="18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2169925"/>
            <a:ext cx="8520600" cy="23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803" y="2796925"/>
            <a:ext cx="3535200" cy="207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7075" y="2501813"/>
            <a:ext cx="1828800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rgbClr val="000000"/>
                </a:solidFill>
              </a:rPr>
              <a:t> 3. partecipazione al concorso “Ambasciatori dei diritti umani”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877350"/>
            <a:ext cx="8520600" cy="21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T</a:t>
            </a:r>
            <a:r>
              <a:rPr lang="it">
                <a:solidFill>
                  <a:srgbClr val="000000"/>
                </a:solidFill>
              </a:rPr>
              <a:t>ema dell’anno: il diritto alla cultura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it">
                <a:solidFill>
                  <a:srgbClr val="000000"/>
                </a:solidFill>
              </a:rPr>
              <a:t>10 dicembre, </a:t>
            </a:r>
            <a:r>
              <a:rPr lang="it">
                <a:solidFill>
                  <a:srgbClr val="000000"/>
                </a:solidFill>
              </a:rPr>
              <a:t>conferenze sul tema presso Società Umanitaria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it">
                <a:solidFill>
                  <a:srgbClr val="000000"/>
                </a:solidFill>
              </a:rPr>
              <a:t>2 febbraio 2019</a:t>
            </a:r>
            <a:r>
              <a:rPr lang="it">
                <a:solidFill>
                  <a:srgbClr val="000000"/>
                </a:solidFill>
              </a:rPr>
              <a:t>, produzione d</a:t>
            </a:r>
            <a:r>
              <a:rPr lang="it">
                <a:solidFill>
                  <a:srgbClr val="000000"/>
                </a:solidFill>
              </a:rPr>
              <a:t>i un elaborato scritto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Premio: viaggio a Parigi con visita alla sede dell’UNESCO, corso di formazione e aggiornamento dal titolo “Insegnare i Diritti Umani” presso il Palazzo dei priori ad Assisi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Emiliano Biffi, studente del Levi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1400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terzo classificato (a.s. 2017/18)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4775" y="43749"/>
            <a:ext cx="1924900" cy="128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8200" y="2620025"/>
            <a:ext cx="3430200" cy="235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189250" y="-156500"/>
            <a:ext cx="8520600" cy="3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SECONDO </a:t>
            </a:r>
            <a:r>
              <a:rPr b="1" lang="i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PERCORSO  “Infinito viaggiare”</a:t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Concorso </a:t>
            </a:r>
            <a:r>
              <a:rPr b="1" lang="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“Oltre i confini”</a:t>
            </a:r>
            <a:r>
              <a:rPr lang="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i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tema del confine e del suo superamento raccontato in un testo creativo (racconto, poesia, graphic novel), una canzone, un video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1"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Periodo: </a:t>
            </a:r>
            <a:r>
              <a:rPr lang="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febbraio - maggio (premiazione con giuria qualificata)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 saranno incontri con scrittori, giornalisti, attori...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i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Saranno proposte letture, film, opere e installazioni artistiche sul tema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2775" y="2571750"/>
            <a:ext cx="3510075" cy="233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223225" y="1179550"/>
            <a:ext cx="8520600" cy="5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t" sz="1800"/>
              <a:t>CINEMA E MIGRAZIONI</a:t>
            </a:r>
            <a:endParaRPr sz="1800"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755050"/>
            <a:ext cx="8520600" cy="28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it" sz="1400">
                <a:solidFill>
                  <a:srgbClr val="000000"/>
                </a:solidFill>
              </a:rPr>
              <a:t>Docenti: s</a:t>
            </a:r>
            <a:r>
              <a:rPr b="1" lang="it" sz="1400">
                <a:solidFill>
                  <a:srgbClr val="000000"/>
                </a:solidFill>
              </a:rPr>
              <a:t>eminario di formazione “Cinema e </a:t>
            </a:r>
            <a:r>
              <a:rPr b="1" lang="it" sz="1400">
                <a:solidFill>
                  <a:srgbClr val="000000"/>
                </a:solidFill>
              </a:rPr>
              <a:t>Storia 2018-2019.  Storie di migrazioni internazionali dopo il 1945. CINEMA, LETTERATURA, CANZONI”</a:t>
            </a:r>
            <a:r>
              <a:rPr lang="it" sz="1400">
                <a:solidFill>
                  <a:srgbClr val="000000"/>
                </a:solidFill>
              </a:rPr>
              <a:t>: </a:t>
            </a:r>
            <a:r>
              <a:rPr lang="it" sz="1400">
                <a:solidFill>
                  <a:srgbClr val="000000"/>
                </a:solidFill>
              </a:rPr>
              <a:t>21 ore di formazione riconosciute presso Società Umanitaria (11 ottobre-2 maggio); supporto e materiali per costruire laboratori e attività in classe (gennaio-maggio)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it" sz="1400">
                <a:solidFill>
                  <a:schemeClr val="dk1"/>
                </a:solidFill>
              </a:rPr>
              <a:t>Docenti: </a:t>
            </a:r>
            <a:r>
              <a:rPr b="1" lang="it" sz="1400">
                <a:solidFill>
                  <a:srgbClr val="000000"/>
                </a:solidFill>
              </a:rPr>
              <a:t>c</a:t>
            </a:r>
            <a:r>
              <a:rPr b="1" lang="it" sz="1400">
                <a:solidFill>
                  <a:srgbClr val="000000"/>
                </a:solidFill>
              </a:rPr>
              <a:t>orso di formazione “Homo migrans. Il viaggio nel cinema. Il cinema in viaggio”: </a:t>
            </a:r>
            <a:r>
              <a:rPr lang="it" sz="1400">
                <a:solidFill>
                  <a:srgbClr val="000000"/>
                </a:solidFill>
              </a:rPr>
              <a:t>10 ore di formazione</a:t>
            </a:r>
            <a:r>
              <a:rPr b="1" lang="it" sz="1400">
                <a:solidFill>
                  <a:srgbClr val="000000"/>
                </a:solidFill>
              </a:rPr>
              <a:t> </a:t>
            </a:r>
            <a:r>
              <a:rPr lang="it" sz="1400">
                <a:solidFill>
                  <a:srgbClr val="000000"/>
                </a:solidFill>
              </a:rPr>
              <a:t>presso Anteo spazioCinema (febbraio-marzo, 4 incontri, a pagamento)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it" sz="1400">
                <a:solidFill>
                  <a:srgbClr val="000000"/>
                </a:solidFill>
              </a:rPr>
              <a:t>Studenti: </a:t>
            </a:r>
            <a:r>
              <a:rPr lang="it" sz="1400">
                <a:solidFill>
                  <a:srgbClr val="000000"/>
                </a:solidFill>
              </a:rPr>
              <a:t>Proiezione per le scuole del video montaggio </a:t>
            </a:r>
            <a:r>
              <a:rPr b="1" lang="it" sz="1400">
                <a:solidFill>
                  <a:srgbClr val="000000"/>
                </a:solidFill>
              </a:rPr>
              <a:t>In &amp; Out. Emigranti e immigrati nel cinema italiano dell’età repubblicana. Panoramica storica, </a:t>
            </a:r>
            <a:r>
              <a:rPr lang="it" sz="1400">
                <a:solidFill>
                  <a:srgbClr val="000000"/>
                </a:solidFill>
              </a:rPr>
              <a:t>28 marzo</a:t>
            </a:r>
            <a:r>
              <a:rPr b="1" lang="it" sz="1400">
                <a:solidFill>
                  <a:srgbClr val="000000"/>
                </a:solidFill>
              </a:rPr>
              <a:t>, </a:t>
            </a:r>
            <a:r>
              <a:rPr lang="it" sz="1400">
                <a:solidFill>
                  <a:srgbClr val="000000"/>
                </a:solidFill>
              </a:rPr>
              <a:t>Sala Consiliare del Comune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0750" y="153600"/>
            <a:ext cx="2291550" cy="152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88500" y="235975"/>
            <a:ext cx="73389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sono previste queste attività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