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jNs5xKIx9oB1lI+6OstoLHE7tY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rive.google.com/file/d/1_USQPga68T5SEOF1HzFl7DfMC8yfrvm_/view?usp=sharing" TargetMode="External"/><Relationship Id="rId4" Type="http://schemas.openxmlformats.org/officeDocument/2006/relationships/hyperlink" Target="https://drive.google.com/file/d/16yGHOyn__WMsJBy9zcBu_p9040FBqPTa/view?usp=sharing" TargetMode="External"/><Relationship Id="rId5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youtu.be/8TrizTzwRpA" TargetMode="External"/><Relationship Id="rId4" Type="http://schemas.openxmlformats.org/officeDocument/2006/relationships/hyperlink" Target="https://drive.google.com/file/d/1owNcFkx5lh7YyZJcCaOfRo5EB1Ag8oGo/view?usp=sharing" TargetMode="External"/><Relationship Id="rId5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espresso.repubblica.it/internazionale/2019/02/14/news/inferno-rohingya-1.331612" TargetMode="External"/><Relationship Id="rId4" Type="http://schemas.openxmlformats.org/officeDocument/2006/relationships/hyperlink" Target="http://espresso.repubblica.it/internazionale/2019/02/14/news/inferno-rohingya-1.331612" TargetMode="External"/><Relationship Id="rId5" Type="http://schemas.openxmlformats.org/officeDocument/2006/relationships/image" Target="../media/image6.jpg"/><Relationship Id="rId6" Type="http://schemas.openxmlformats.org/officeDocument/2006/relationships/image" Target="../media/image20.jpg"/><Relationship Id="rId7" Type="http://schemas.openxmlformats.org/officeDocument/2006/relationships/hyperlink" Target="https://drive.google.com/file/d/1Q17NxOr16kVArogTMtw9xdNqNd_X7OmV/view?usp=sharing" TargetMode="External"/><Relationship Id="rId8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rive.google.com/file/d/1gcKiznwTY-EiMhP9ULCGo6-ikCmSqauJ/view?usp=sharing" TargetMode="External"/><Relationship Id="rId4" Type="http://schemas.openxmlformats.org/officeDocument/2006/relationships/hyperlink" Target="https://drive.google.com/drive/folders/1kfT3P2EyxZxJn5zNjTPx-Gz-bdwRrSKv?usp=sharing" TargetMode="External"/><Relationship Id="rId5" Type="http://schemas.openxmlformats.org/officeDocument/2006/relationships/image" Target="../media/image15.jpg"/><Relationship Id="rId6" Type="http://schemas.openxmlformats.org/officeDocument/2006/relationships/hyperlink" Target="https://drive.google.com/file/d/1Xmsi0AsoPuBoZ0jgJuV0VupFptMDkVkk/view?usp=sharing" TargetMode="External"/><Relationship Id="rId7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Relationship Id="rId4" Type="http://schemas.openxmlformats.org/officeDocument/2006/relationships/hyperlink" Target="https://drive.google.com/file/d/1v6vdRNEKwLicfZvG2mFQmPexZFmqZQU0/view?usp=sharing" TargetMode="External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9.jpg"/><Relationship Id="rId5" Type="http://schemas.openxmlformats.org/officeDocument/2006/relationships/hyperlink" Target="https://drive.google.com/file/d/1aMdGUssR3JrhDDA5JSWybc8feueyqYy0/view?usp=sharing" TargetMode="External"/><Relationship Id="rId6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youtu.be/68Yi5KYnFGw" TargetMode="External"/><Relationship Id="rId4" Type="http://schemas.openxmlformats.org/officeDocument/2006/relationships/image" Target="../media/image17.jpg"/><Relationship Id="rId5" Type="http://schemas.openxmlformats.org/officeDocument/2006/relationships/hyperlink" Target="http://www.thiasos.eu/maria-teresa-grassi-palmira-storie-straordinarie-dellantica-metropoli-doriente-2/" TargetMode="External"/><Relationship Id="rId6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umanitaria.it/milano-attivita-did/ambasciatori-diritti-umani?utm_source=newsletter_318&amp;utm_medium=email&amp;utm_campaign=mondo-scuola-la-newsletter-di-societa-umanitaria-per-la-scuola" TargetMode="External"/><Relationship Id="rId4" Type="http://schemas.openxmlformats.org/officeDocument/2006/relationships/hyperlink" Target="https://www.umanitaria.it/milano-attivita-did/ambasciatori-diritti-umani?utm_source=newsletter_318&amp;utm_medium=email&amp;utm_campaign=mondo-scuola-la-newsletter-di-societa-umanitaria-per-la-scuola" TargetMode="External"/><Relationship Id="rId5" Type="http://schemas.openxmlformats.org/officeDocument/2006/relationships/hyperlink" Target="http://levi.gov.it/ambasciatori-dei-diritti-umani/" TargetMode="External"/><Relationship Id="rId6" Type="http://schemas.openxmlformats.org/officeDocument/2006/relationships/image" Target="../media/image5.jpg"/><Relationship Id="rId7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rive.google.com/open?id=14gyCqe6DkTmH4kJFnzLOu_TvcfNiBQ3v" TargetMode="External"/><Relationship Id="rId4" Type="http://schemas.openxmlformats.org/officeDocument/2006/relationships/hyperlink" Target="https://drive.google.com/open?id=14gyCqe6DkTmH4kJFnzLOu_TvcfNiBQ3v" TargetMode="External"/><Relationship Id="rId10" Type="http://schemas.openxmlformats.org/officeDocument/2006/relationships/image" Target="../media/image13.png"/><Relationship Id="rId9" Type="http://schemas.openxmlformats.org/officeDocument/2006/relationships/hyperlink" Target="https://drive.google.com/file/d/1oqDLR3SqoDvEfNgi7ivGfyDRtKXJI2D2/view?usp=sharing" TargetMode="External"/><Relationship Id="rId5" Type="http://schemas.openxmlformats.org/officeDocument/2006/relationships/hyperlink" Target="https://drive.google.com/file/d/1drPQucM1vOPz9gdwMBqq2BrcJpt7n1Yc/view?usp=sharing" TargetMode="External"/><Relationship Id="rId6" Type="http://schemas.openxmlformats.org/officeDocument/2006/relationships/hyperlink" Target="https://drive.google.com/drive/folders/1ZB-1VNfGLvkDzqArQ1iYK_5yhuE1P1rD?usp=sharing" TargetMode="External"/><Relationship Id="rId7" Type="http://schemas.openxmlformats.org/officeDocument/2006/relationships/hyperlink" Target="https://drive.google.com/file/d/1AiAy-zt3uUPkZ0yyRWxH3eLZvaGF5duu/view?usp=sharing" TargetMode="External"/><Relationship Id="rId8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rive.google.com/file/d/1J28e5qyP2dYRvNl4s98XzhCkY_nsvtEG/view?usp=sharing" TargetMode="External"/><Relationship Id="rId4" Type="http://schemas.openxmlformats.org/officeDocument/2006/relationships/image" Target="../media/image3.jpg"/><Relationship Id="rId5" Type="http://schemas.openxmlformats.org/officeDocument/2006/relationships/hyperlink" Target="https://drive.google.com/file/d/1Xmsi0AsoPuBoZ0jgJuV0VupFptMDkVkk/view?usp=sharing" TargetMode="External"/><Relationship Id="rId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0" y="372875"/>
            <a:ext cx="8520600" cy="152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it" sz="4800">
                <a:solidFill>
                  <a:schemeClr val="lt2"/>
                </a:solidFill>
              </a:rPr>
              <a:t>MEDITERRANEO </a:t>
            </a:r>
            <a:endParaRPr sz="4800">
              <a:solidFill>
                <a:schemeClr val="lt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it" sz="4800">
                <a:solidFill>
                  <a:schemeClr val="lt2"/>
                </a:solidFill>
              </a:rPr>
              <a:t>edizione 2018-2019</a:t>
            </a:r>
            <a:endParaRPr sz="4800">
              <a:solidFill>
                <a:schemeClr val="lt2"/>
              </a:solidFill>
            </a:endParaRPr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11700" y="20892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it" sz="3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L’infinito viaggiare oltre i confini </a:t>
            </a:r>
            <a:endParaRPr i="1" sz="36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2CC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"/>
          <p:cNvSpPr txBox="1"/>
          <p:nvPr>
            <p:ph idx="1" type="body"/>
          </p:nvPr>
        </p:nvSpPr>
        <p:spPr>
          <a:xfrm>
            <a:off x="311700" y="516200"/>
            <a:ext cx="8520600" cy="40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Spettacolo teatrale “</a:t>
            </a:r>
            <a:r>
              <a:rPr b="1" lang="it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Vicino a un grande giardino - appunti di viaggio</a:t>
            </a:r>
            <a:r>
              <a:rPr b="1"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incontro con l’attore </a:t>
            </a:r>
            <a:r>
              <a:rPr b="1"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Alessandro Romano, 21 marzo 2019 - </a:t>
            </a: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cinema- teatro TROISI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it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percorso di testi</a:t>
            </a: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 De Luca e Saramago , Sciascia e Kavafis, Bufalino e Consolo e inediti), una Sicilia porta del Mediterraneo , una volta punto di incontro fra civiltà oggi ponte e confine, meta e miraggio.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24" name="Google Shape;12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17225" y="2499625"/>
            <a:ext cx="3563000" cy="239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2C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"/>
          <p:cNvSpPr txBox="1"/>
          <p:nvPr>
            <p:ph idx="1" type="body"/>
          </p:nvPr>
        </p:nvSpPr>
        <p:spPr>
          <a:xfrm>
            <a:off x="311700" y="4298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Incontro con lo</a:t>
            </a:r>
            <a:r>
              <a:rPr b="1"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scrittore </a:t>
            </a: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attivista senegalese</a:t>
            </a:r>
            <a:r>
              <a:rPr b="1"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Mamadou Dia, 4 aprile 2019, </a:t>
            </a:r>
            <a:r>
              <a:rPr lang="it">
                <a:solidFill>
                  <a:schemeClr val="dk1"/>
                </a:solidFill>
              </a:rPr>
              <a:t>Sala Consiliare del Comune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 sz="1400">
                <a:solidFill>
                  <a:srgbClr val="222222"/>
                </a:solidFill>
              </a:rPr>
              <a:t>"</a:t>
            </a:r>
            <a:r>
              <a:rPr b="1" lang="it" sz="1400">
                <a:solidFill>
                  <a:srgbClr val="222222"/>
                </a:solidFill>
              </a:rPr>
              <a:t>3052</a:t>
            </a:r>
            <a:r>
              <a:rPr lang="it" sz="1400">
                <a:solidFill>
                  <a:srgbClr val="222222"/>
                </a:solidFill>
              </a:rPr>
              <a:t>" é il titolo del suo libro e 3052 sono i chilometri che separano il Senegal dalla Spagna, i chilometri che </a:t>
            </a:r>
            <a:r>
              <a:rPr b="1" lang="it" sz="1400">
                <a:solidFill>
                  <a:srgbClr val="222222"/>
                </a:solidFill>
              </a:rPr>
              <a:t>Mamadou Dia</a:t>
            </a:r>
            <a:r>
              <a:rPr lang="it" sz="1400">
                <a:solidFill>
                  <a:srgbClr val="222222"/>
                </a:solidFill>
              </a:rPr>
              <a:t> nel 2006 percorse su di un barcone. Con il ricavato della vendita del libro lo scrittore attivista  ha fondato la ONG "</a:t>
            </a:r>
            <a:r>
              <a:rPr b="1" lang="it" sz="1400" u="sng">
                <a:solidFill>
                  <a:schemeClr val="hlink"/>
                </a:solidFill>
                <a:hlinkClick r:id="rId3"/>
              </a:rPr>
              <a:t>Hahatay son risas de Gandiol</a:t>
            </a:r>
            <a:r>
              <a:rPr b="1" lang="it" sz="1400">
                <a:solidFill>
                  <a:srgbClr val="222222"/>
                </a:solidFill>
              </a:rPr>
              <a:t>"</a:t>
            </a:r>
            <a:r>
              <a:rPr lang="it" sz="1400">
                <a:solidFill>
                  <a:srgbClr val="222222"/>
                </a:solidFill>
              </a:rPr>
              <a:t>ed è tornato in Senegal a creare per i giovani del suo paese Gandiol le prospettive di futuro che lui non aveva avuto.</a:t>
            </a:r>
            <a:endParaRPr sz="1400">
              <a:solidFill>
                <a:srgbClr val="22222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950">
              <a:solidFill>
                <a:srgbClr val="22222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950">
              <a:solidFill>
                <a:srgbClr val="22222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it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video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6613" y="2291538"/>
            <a:ext cx="1743075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2C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"/>
          <p:cNvSpPr txBox="1"/>
          <p:nvPr>
            <p:ph idx="1" type="body"/>
          </p:nvPr>
        </p:nvSpPr>
        <p:spPr>
          <a:xfrm>
            <a:off x="222250" y="2470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Incontro con il</a:t>
            </a:r>
            <a:r>
              <a:rPr b="1"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giornalista </a:t>
            </a:r>
            <a:r>
              <a:rPr b="1" lang="it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Marco Restelli</a:t>
            </a:r>
            <a:r>
              <a:rPr b="1"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maggio (2 maggio 2019), </a:t>
            </a:r>
            <a:r>
              <a:rPr lang="it">
                <a:solidFill>
                  <a:schemeClr val="dk1"/>
                </a:solidFill>
              </a:rPr>
              <a:t>Sala Consiliare del Comune</a:t>
            </a:r>
            <a:endParaRPr b="1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giornalista mostrerà agli studenti materiale inedito raccolto durante la sua permanenza nel campo profughi Rohingya per un </a:t>
            </a:r>
            <a:r>
              <a:rPr lang="it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reportage dell’Espresso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36" name="Google Shape;13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75825" y="2025934"/>
            <a:ext cx="5163475" cy="271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6388" y="2107638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2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5841" y="4116561"/>
            <a:ext cx="729929" cy="68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D1DC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"/>
          <p:cNvSpPr txBox="1"/>
          <p:nvPr>
            <p:ph type="title"/>
          </p:nvPr>
        </p:nvSpPr>
        <p:spPr>
          <a:xfrm>
            <a:off x="311700" y="251150"/>
            <a:ext cx="8520600" cy="10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it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TERZO PERCORSO:  Allestimento corridoio dedicato al progetto “Mediterraneo” presso il liceo linguistico</a:t>
            </a:r>
            <a:endParaRPr b="1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gennaio-maggio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4" name="Google Shape;144;p13"/>
          <p:cNvSpPr txBox="1"/>
          <p:nvPr>
            <p:ph idx="1" type="body"/>
          </p:nvPr>
        </p:nvSpPr>
        <p:spPr>
          <a:xfrm>
            <a:off x="311700" y="1737950"/>
            <a:ext cx="8520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it"/>
              <a:t>in collaborazione con l’artista Mister Caos</a:t>
            </a:r>
            <a:endParaRPr/>
          </a:p>
        </p:txBody>
      </p:sp>
      <p:pic>
        <p:nvPicPr>
          <p:cNvPr id="145" name="Google Shape;14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7613" y="131615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525" y="2364700"/>
            <a:ext cx="3788475" cy="25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4C2F4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"/>
          <p:cNvSpPr txBox="1"/>
          <p:nvPr>
            <p:ph type="title"/>
          </p:nvPr>
        </p:nvSpPr>
        <p:spPr>
          <a:xfrm>
            <a:off x="311700" y="248250"/>
            <a:ext cx="85206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it" sz="2400"/>
              <a:t>QUARTO PERCORSO: </a:t>
            </a:r>
            <a:r>
              <a:rPr b="1" i="1" lang="it" sz="2400"/>
              <a:t>“Network</a:t>
            </a:r>
            <a:r>
              <a:rPr b="1" i="1" lang="it" sz="2400">
                <a:solidFill>
                  <a:srgbClr val="000000"/>
                </a:solidFill>
              </a:rPr>
              <a:t> </a:t>
            </a:r>
            <a:r>
              <a:rPr b="1" i="1" lang="it" sz="2400">
                <a:latin typeface="Calibri"/>
                <a:ea typeface="Calibri"/>
                <a:cs typeface="Calibri"/>
                <a:sym typeface="Calibri"/>
              </a:rPr>
              <a:t>in lingua inglese </a:t>
            </a:r>
            <a:r>
              <a:rPr b="1" i="1" lang="it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 classi di Istituti dell’area mediterranea “</a:t>
            </a:r>
            <a:endParaRPr b="1" i="1" sz="2400">
              <a:solidFill>
                <a:srgbClr val="000000"/>
              </a:solidFill>
            </a:endParaRPr>
          </a:p>
        </p:txBody>
      </p:sp>
      <p:sp>
        <p:nvSpPr>
          <p:cNvPr id="152" name="Google Shape;152;p14"/>
          <p:cNvSpPr txBox="1"/>
          <p:nvPr>
            <p:ph idx="1" type="body"/>
          </p:nvPr>
        </p:nvSpPr>
        <p:spPr>
          <a:xfrm>
            <a:off x="311700" y="2097875"/>
            <a:ext cx="8520600" cy="28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it"/>
              <a:t>Workshop </a:t>
            </a:r>
            <a:r>
              <a:rPr lang="it"/>
              <a:t>destinato ai docenti delle classi coinvolte con i docenti provenienti dai licei stranieri: </a:t>
            </a:r>
            <a:r>
              <a:rPr b="1" lang="it"/>
              <a:t>Milano 29-10-2018</a:t>
            </a:r>
            <a:r>
              <a:rPr lang="it"/>
              <a:t> </a:t>
            </a:r>
            <a:r>
              <a:rPr b="1" lang="it"/>
              <a:t>seminario, 30-10-2018 incontro a scuola</a:t>
            </a:r>
            <a:r>
              <a:rPr lang="it"/>
              <a:t> dei docenti ospiti con le classi abbinate (</a:t>
            </a:r>
            <a:r>
              <a:rPr lang="it" u="sng">
                <a:solidFill>
                  <a:schemeClr val="hlink"/>
                </a:solidFill>
                <a:hlinkClick r:id="rId3"/>
              </a:rPr>
              <a:t>programma</a:t>
            </a:r>
            <a:r>
              <a:rPr lang="it"/>
              <a:t>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it"/>
              <a:t>network in lingua inglese</a:t>
            </a:r>
            <a:r>
              <a:rPr lang="it"/>
              <a:t> (le modalità e i contenuti saranno decisi durante il workshop)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it"/>
              <a:t>Partecipazione a convegni internazionali </a:t>
            </a:r>
            <a:r>
              <a:rPr lang="it"/>
              <a:t>aperti a docenti e studenti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it"/>
              <a:t>Incontri di formazione</a:t>
            </a:r>
            <a:r>
              <a:rPr lang="it"/>
              <a:t> su temi contingenti di geopolitica per docenti e studenti interessati </a:t>
            </a:r>
            <a:r>
              <a:rPr b="1" lang="it"/>
              <a:t>(novembre-marzo)</a:t>
            </a:r>
            <a:endParaRPr b="1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it" u="sng">
                <a:solidFill>
                  <a:schemeClr val="hlink"/>
                </a:solidFill>
                <a:hlinkClick r:id="rId4"/>
              </a:rPr>
              <a:t>convegno finale</a:t>
            </a:r>
            <a:r>
              <a:rPr b="1" lang="it"/>
              <a:t> </a:t>
            </a:r>
            <a:r>
              <a:rPr lang="it"/>
              <a:t>per condivisione prodotti scuola </a:t>
            </a:r>
            <a:r>
              <a:rPr b="1" lang="it"/>
              <a:t>- 21 maggio 2019</a:t>
            </a:r>
            <a:endParaRPr b="1"/>
          </a:p>
        </p:txBody>
      </p:sp>
      <p:pic>
        <p:nvPicPr>
          <p:cNvPr id="153" name="Google Shape;15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43871" y="825871"/>
            <a:ext cx="1588425" cy="12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22866" y="3593311"/>
            <a:ext cx="729929" cy="68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>
            <p:ph type="title"/>
          </p:nvPr>
        </p:nvSpPr>
        <p:spPr>
          <a:xfrm>
            <a:off x="311700" y="219350"/>
            <a:ext cx="85206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>
                <a:solidFill>
                  <a:schemeClr val="lt2"/>
                </a:solidFill>
              </a:rPr>
              <a:t>I  PERCORSI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61" name="Google Shape;61;p2"/>
          <p:cNvSpPr txBox="1"/>
          <p:nvPr>
            <p:ph idx="1" type="body"/>
          </p:nvPr>
        </p:nvSpPr>
        <p:spPr>
          <a:xfrm>
            <a:off x="311700" y="833500"/>
            <a:ext cx="8520600" cy="41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AutoNum type="arabicPeriod"/>
            </a:pPr>
            <a:r>
              <a:rPr lang="it" sz="2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“Il Giardino dei Giusti di tutto il mondo”</a:t>
            </a:r>
            <a:endParaRPr sz="2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AutoNum type="arabicPeriod"/>
            </a:pPr>
            <a:r>
              <a:rPr lang="it" sz="2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“Infinito viaggiare” e concorso “Oltre i confini”</a:t>
            </a:r>
            <a:endParaRPr sz="2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AutoNum type="arabicPeriod"/>
            </a:pPr>
            <a:r>
              <a:rPr lang="it" sz="2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Allestimento corridoio dedicato al progetto “Mediterraneo” presso il liceo linguistico</a:t>
            </a:r>
            <a:endParaRPr sz="2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AutoNum type="arabicPeriod"/>
            </a:pPr>
            <a:r>
              <a:rPr lang="it" sz="2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Mediterraneo, lo specchio dell’Altro: network con classi di Istituti dell’area mediterranea in lingua inglese</a:t>
            </a:r>
            <a:endParaRPr sz="2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/>
          <p:nvPr>
            <p:ph type="title"/>
          </p:nvPr>
        </p:nvSpPr>
        <p:spPr>
          <a:xfrm>
            <a:off x="454275" y="2151175"/>
            <a:ext cx="85206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it" sz="2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PRIMO PERCORSO  “Il Giardino dei Giusti di tutto il mondo” </a:t>
            </a:r>
            <a:endParaRPr/>
          </a:p>
        </p:txBody>
      </p:sp>
      <p:sp>
        <p:nvSpPr>
          <p:cNvPr id="67" name="Google Shape;67;p3"/>
          <p:cNvSpPr txBox="1"/>
          <p:nvPr>
            <p:ph idx="1" type="body"/>
          </p:nvPr>
        </p:nvSpPr>
        <p:spPr>
          <a:xfrm>
            <a:off x="220350" y="2571750"/>
            <a:ext cx="8520600" cy="2261100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fadeDir="5400012" kx="0" rotWithShape="0" algn="bl" stPos="0" sy="-100000" ky="0"/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it">
                <a:solidFill>
                  <a:schemeClr val="lt2"/>
                </a:solidFill>
              </a:rPr>
              <a:t>Giusti che hanno difeso il patrimonio e l’identità culturale di un popolo, minacciati da regimi fondamentalisti e totalitari</a:t>
            </a:r>
            <a:endParaRPr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it">
                <a:solidFill>
                  <a:schemeClr val="lt2"/>
                </a:solidFill>
              </a:rPr>
              <a:t>Cerimonia di titolazione di due nuovi alberi nel “Giardino dei Giusti” di San Donato</a:t>
            </a:r>
            <a:endParaRPr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it">
                <a:solidFill>
                  <a:schemeClr val="lt2"/>
                </a:solidFill>
              </a:rPr>
              <a:t>Periodo: 24 maggio </a:t>
            </a:r>
            <a:endParaRPr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it">
                <a:solidFill>
                  <a:schemeClr val="lt2"/>
                </a:solidFill>
              </a:rPr>
              <a:t>Con le classi partecipanti si lavora  sulle figure che saranno onorate 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68" name="Google Shape;68;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11016" y="4087049"/>
            <a:ext cx="729929" cy="68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/>
          <p:nvPr/>
        </p:nvSpPr>
        <p:spPr>
          <a:xfrm>
            <a:off x="347900" y="3196300"/>
            <a:ext cx="3502500" cy="6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KHALED AL-ASAAD</a:t>
            </a:r>
            <a:r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custode di Palmira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trucidato dall’Isis nel 2015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4" name="Google Shape;74;p4"/>
          <p:cNvSpPr txBox="1"/>
          <p:nvPr/>
        </p:nvSpPr>
        <p:spPr>
          <a:xfrm>
            <a:off x="3850400" y="4139400"/>
            <a:ext cx="5183700" cy="10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EMILIO LAVAGNINO</a:t>
            </a:r>
            <a:r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t"/>
              <a:t>storico dell’</a:t>
            </a:r>
            <a:r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arte impegnato nella difesa del patrimonio artistico d</a:t>
            </a:r>
            <a:r>
              <a:rPr lang="it"/>
              <a:t>el Nord e Centro Italia </a:t>
            </a:r>
            <a:r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dalle spoliazioni e dai trafugamenti nazisti durante la seconda guerra mondiale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3900400" cy="27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4"/>
          <p:cNvSpPr txBox="1"/>
          <p:nvPr/>
        </p:nvSpPr>
        <p:spPr>
          <a:xfrm>
            <a:off x="4629125" y="4784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9950" y="307225"/>
            <a:ext cx="2858850" cy="35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04166" y="241099"/>
            <a:ext cx="729929" cy="68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"/>
          <p:cNvSpPr txBox="1"/>
          <p:nvPr>
            <p:ph type="title"/>
          </p:nvPr>
        </p:nvSpPr>
        <p:spPr>
          <a:xfrm>
            <a:off x="311700" y="159200"/>
            <a:ext cx="85206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 sz="2400"/>
              <a:t>sono previste queste attività</a:t>
            </a:r>
            <a:endParaRPr sz="2400"/>
          </a:p>
        </p:txBody>
      </p:sp>
      <p:sp>
        <p:nvSpPr>
          <p:cNvPr id="84" name="Google Shape;84;p5"/>
          <p:cNvSpPr txBox="1"/>
          <p:nvPr>
            <p:ph idx="1" type="body"/>
          </p:nvPr>
        </p:nvSpPr>
        <p:spPr>
          <a:xfrm>
            <a:off x="311700" y="581250"/>
            <a:ext cx="8520600" cy="44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it">
                <a:solidFill>
                  <a:srgbClr val="000000"/>
                </a:solidFill>
              </a:rPr>
              <a:t>Incontro/conferenza con </a:t>
            </a:r>
            <a:r>
              <a:rPr b="1" lang="it">
                <a:solidFill>
                  <a:srgbClr val="000000"/>
                </a:solidFill>
              </a:rPr>
              <a:t>Paola Poli, 7 febbraio 2019, </a:t>
            </a:r>
            <a:r>
              <a:rPr lang="it">
                <a:solidFill>
                  <a:schemeClr val="dk1"/>
                </a:solidFill>
              </a:rPr>
              <a:t>Sala Consiliare del Comune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>
                <a:solidFill>
                  <a:srgbClr val="000000"/>
                </a:solidFill>
              </a:rPr>
              <a:t>Cultore della materia di Storia del Vicino Oriente Antico presso l’Università di Pavia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>
                <a:solidFill>
                  <a:srgbClr val="000000"/>
                </a:solidFill>
              </a:rPr>
              <a:t>Membro delle missioni archeologiche francesi di Tell Ashara-Terqa and Tell Masaikh (in Siria) e di Erbil/Qasr Shemamok (nel Kurdistan iracheno) (2011-2014, 2016, 2017,2018)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b="1"/>
          </a:p>
        </p:txBody>
      </p:sp>
      <p:pic>
        <p:nvPicPr>
          <p:cNvPr id="85" name="Google Shape;8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0975" y="2603271"/>
            <a:ext cx="3595025" cy="240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363" y="3089138"/>
            <a:ext cx="2524125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 txBox="1"/>
          <p:nvPr>
            <p:ph type="title"/>
          </p:nvPr>
        </p:nvSpPr>
        <p:spPr>
          <a:xfrm>
            <a:off x="311700" y="371700"/>
            <a:ext cx="8520600" cy="18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 sz="1800">
                <a:solidFill>
                  <a:srgbClr val="000000"/>
                </a:solidFill>
              </a:rPr>
              <a:t>2. Incontro/conferenza con </a:t>
            </a:r>
            <a:r>
              <a:rPr b="1" lang="it" sz="1800" u="sng">
                <a:solidFill>
                  <a:schemeClr val="hlink"/>
                </a:solidFill>
                <a:hlinkClick r:id="rId3"/>
              </a:rPr>
              <a:t>Maria Teresa Grassi</a:t>
            </a:r>
            <a:r>
              <a:rPr b="1" lang="it" sz="1800">
                <a:solidFill>
                  <a:srgbClr val="000000"/>
                </a:solidFill>
              </a:rPr>
              <a:t>, 21 febbraio 2019, </a:t>
            </a:r>
            <a:r>
              <a:rPr lang="it" sz="1800"/>
              <a:t>Sala Consiliare del Comune</a:t>
            </a:r>
            <a:endParaRPr b="1"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 sz="1800">
                <a:solidFill>
                  <a:srgbClr val="000000"/>
                </a:solidFill>
              </a:rPr>
              <a:t>Professore di Archeologia delle Province Romane presso l’Università degli Studi di Milano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 sz="1800">
                <a:solidFill>
                  <a:srgbClr val="000000"/>
                </a:solidFill>
              </a:rPr>
              <a:t>Direttore per la parte italiana della Missione Archeologica Italo-Siriana di Palmira.</a:t>
            </a:r>
            <a:endParaRPr sz="18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800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2" name="Google Shape;92;p6"/>
          <p:cNvSpPr txBox="1"/>
          <p:nvPr>
            <p:ph idx="1" type="body"/>
          </p:nvPr>
        </p:nvSpPr>
        <p:spPr>
          <a:xfrm>
            <a:off x="311700" y="2169925"/>
            <a:ext cx="85206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93" name="Google Shape;9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1803" y="2796925"/>
            <a:ext cx="3535200" cy="207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6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77075" y="2501813"/>
            <a:ext cx="1828800" cy="24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rgbClr val="000000"/>
                </a:solidFill>
              </a:rPr>
              <a:t> 3. partecipazione al </a:t>
            </a:r>
            <a:r>
              <a:rPr lang="it" sz="1800" u="sng">
                <a:solidFill>
                  <a:schemeClr val="hlink"/>
                </a:solidFill>
                <a:hlinkClick r:id="rId3"/>
              </a:rPr>
              <a:t>concorso</a:t>
            </a:r>
            <a:r>
              <a:rPr lang="it" sz="1800">
                <a:solidFill>
                  <a:srgbClr val="000000"/>
                </a:solidFill>
              </a:rPr>
              <a:t> “Ambasciatori dei diritti umani”</a:t>
            </a:r>
            <a:endParaRPr/>
          </a:p>
        </p:txBody>
      </p:sp>
      <p:sp>
        <p:nvSpPr>
          <p:cNvPr id="100" name="Google Shape;100;p7">
            <a:hlinkClick r:id="rId4"/>
          </p:cNvPr>
          <p:cNvSpPr txBox="1"/>
          <p:nvPr>
            <p:ph idx="1" type="body"/>
          </p:nvPr>
        </p:nvSpPr>
        <p:spPr>
          <a:xfrm>
            <a:off x="311700" y="877350"/>
            <a:ext cx="8520600" cy="21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>
                <a:solidFill>
                  <a:srgbClr val="000000"/>
                </a:solidFill>
              </a:rPr>
              <a:t>Tema dell’anno: il diritto alla cultura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it">
                <a:solidFill>
                  <a:srgbClr val="000000"/>
                </a:solidFill>
              </a:rPr>
              <a:t>10 dicembre, </a:t>
            </a:r>
            <a:r>
              <a:rPr lang="it">
                <a:solidFill>
                  <a:srgbClr val="000000"/>
                </a:solidFill>
              </a:rPr>
              <a:t>conferenze sul tema presso Società Umanitaria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it">
                <a:solidFill>
                  <a:srgbClr val="000000"/>
                </a:solidFill>
              </a:rPr>
              <a:t>2 febbraio 2019</a:t>
            </a:r>
            <a:r>
              <a:rPr lang="it">
                <a:solidFill>
                  <a:srgbClr val="000000"/>
                </a:solidFill>
              </a:rPr>
              <a:t>, produzione di un elaborato scritto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>
                <a:solidFill>
                  <a:srgbClr val="000000"/>
                </a:solidFill>
              </a:rPr>
              <a:t>Premio: viaggio a Parigi con visita alla sede dell’UNESCO, corso di formazione e aggiornamento dal titolo “Insegnare i Diritti Umani” presso il Palazzo dei priori ad Assisi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 u="sng">
                <a:solidFill>
                  <a:schemeClr val="hlink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Gisella Perola</a:t>
            </a:r>
            <a:r>
              <a:rPr lang="it">
                <a:solidFill>
                  <a:srgbClr val="000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" sz="1400">
                <a:solidFill>
                  <a:srgbClr val="000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, studentessa della 4Ac del Levi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it" sz="1400">
                <a:solidFill>
                  <a:srgbClr val="000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terza classificata (a.s. 2018/19)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1" name="Google Shape;101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44775" y="43749"/>
            <a:ext cx="1924900" cy="128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7425" y="2881375"/>
            <a:ext cx="2756450" cy="1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2CC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 txBox="1"/>
          <p:nvPr>
            <p:ph idx="1" type="body"/>
          </p:nvPr>
        </p:nvSpPr>
        <p:spPr>
          <a:xfrm>
            <a:off x="189250" y="-156500"/>
            <a:ext cx="8520600" cy="34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it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SECONDO PERCORSO  “Infinito viaggiare”</a:t>
            </a:r>
            <a:endParaRPr b="1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it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Concorso </a:t>
            </a:r>
            <a:r>
              <a:rPr b="1" lang="it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“Oltre i confini”</a:t>
            </a:r>
            <a:r>
              <a:rPr lang="i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it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tema del confine e del suo superamento raccontato in un testo creativo (</a:t>
            </a:r>
            <a:r>
              <a:rPr lang="it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racconto</a:t>
            </a:r>
            <a:r>
              <a:rPr lang="i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poesia, </a:t>
            </a:r>
            <a:r>
              <a:rPr lang="it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graphic novel</a:t>
            </a:r>
            <a:r>
              <a:rPr lang="i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), una </a:t>
            </a:r>
            <a:r>
              <a:rPr lang="it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canzone</a:t>
            </a:r>
            <a:r>
              <a:rPr lang="i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un video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1"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Periodo: </a:t>
            </a: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febbraio - maggio (premiazione con giuria qualificata)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i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 saranno incontri con scrittori, giornalisti, attori...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i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Saranno proposte letture, film, opere e installazioni artistiche sul tema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92775" y="2571750"/>
            <a:ext cx="3510075" cy="233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8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81766" y="3815686"/>
            <a:ext cx="729929" cy="68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2CC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/>
          <p:nvPr>
            <p:ph type="title"/>
          </p:nvPr>
        </p:nvSpPr>
        <p:spPr>
          <a:xfrm>
            <a:off x="223225" y="1179550"/>
            <a:ext cx="8520600" cy="5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t" sz="1800"/>
              <a:t>CINEMA E MIGRAZIONI</a:t>
            </a:r>
            <a:endParaRPr sz="1800"/>
          </a:p>
        </p:txBody>
      </p:sp>
      <p:sp>
        <p:nvSpPr>
          <p:cNvPr id="115" name="Google Shape;115;p9"/>
          <p:cNvSpPr txBox="1"/>
          <p:nvPr>
            <p:ph idx="1" type="body"/>
          </p:nvPr>
        </p:nvSpPr>
        <p:spPr>
          <a:xfrm>
            <a:off x="311700" y="1755050"/>
            <a:ext cx="8520600" cy="28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it" sz="1400">
                <a:solidFill>
                  <a:srgbClr val="000000"/>
                </a:solidFill>
              </a:rPr>
              <a:t>Docenti: seminario di formazione “Cinema e Storia 2018-2019.  Storie di migrazioni internazionali dopo il 1945. CINEMA, LETTERATURA, CANZONI”</a:t>
            </a:r>
            <a:r>
              <a:rPr lang="it" sz="1400">
                <a:solidFill>
                  <a:srgbClr val="000000"/>
                </a:solidFill>
              </a:rPr>
              <a:t>: 21 ore di formazione riconosciute presso Società Umanitaria (11 ottobre-2 maggio); supporto e materiali per costruire laboratori e attività in classe (gennaio-maggio)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it" sz="1400">
                <a:solidFill>
                  <a:schemeClr val="dk1"/>
                </a:solidFill>
              </a:rPr>
              <a:t>Docenti: </a:t>
            </a:r>
            <a:r>
              <a:rPr b="1" lang="it" sz="1400">
                <a:solidFill>
                  <a:srgbClr val="000000"/>
                </a:solidFill>
              </a:rPr>
              <a:t>corso di formazione “Homo migrans. Il viaggio nel cinema. Il cinema in viaggio”: </a:t>
            </a:r>
            <a:r>
              <a:rPr lang="it" sz="1400">
                <a:solidFill>
                  <a:srgbClr val="000000"/>
                </a:solidFill>
              </a:rPr>
              <a:t>10 ore di formazione</a:t>
            </a:r>
            <a:r>
              <a:rPr b="1" lang="it" sz="1400">
                <a:solidFill>
                  <a:srgbClr val="000000"/>
                </a:solidFill>
              </a:rPr>
              <a:t> </a:t>
            </a:r>
            <a:r>
              <a:rPr lang="it" sz="1400">
                <a:solidFill>
                  <a:srgbClr val="000000"/>
                </a:solidFill>
              </a:rPr>
              <a:t>presso Anteo spazioCinema (febbraio-marzo, 4 incontri, a pagamento)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it" sz="1400">
                <a:solidFill>
                  <a:srgbClr val="000000"/>
                </a:solidFill>
              </a:rPr>
              <a:t>Studenti: </a:t>
            </a:r>
            <a:r>
              <a:rPr lang="it" sz="1400">
                <a:solidFill>
                  <a:srgbClr val="000000"/>
                </a:solidFill>
              </a:rPr>
              <a:t>Proiezione per le scuole del video montaggio </a:t>
            </a:r>
            <a:r>
              <a:rPr b="1" lang="it" sz="1400" u="sng">
                <a:solidFill>
                  <a:schemeClr val="hlink"/>
                </a:solidFill>
                <a:hlinkClick r:id="rId3"/>
              </a:rPr>
              <a:t>In &amp; Out. Emigranti e immigrati nel cinema italiano dell’età repubblicana.</a:t>
            </a:r>
            <a:r>
              <a:rPr b="1" lang="it" sz="1400">
                <a:solidFill>
                  <a:srgbClr val="000000"/>
                </a:solidFill>
              </a:rPr>
              <a:t> Panoramica storica, </a:t>
            </a:r>
            <a:r>
              <a:rPr lang="it" sz="1400">
                <a:solidFill>
                  <a:srgbClr val="000000"/>
                </a:solidFill>
              </a:rPr>
              <a:t>28 marzo</a:t>
            </a:r>
            <a:r>
              <a:rPr b="1" lang="it" sz="1400">
                <a:solidFill>
                  <a:srgbClr val="000000"/>
                </a:solidFill>
              </a:rPr>
              <a:t>, </a:t>
            </a:r>
            <a:r>
              <a:rPr lang="it" sz="1400">
                <a:solidFill>
                  <a:srgbClr val="000000"/>
                </a:solidFill>
              </a:rPr>
              <a:t>Sala Consiliare del Comune (video)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116" name="Google Shape;11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40750" y="153600"/>
            <a:ext cx="2291550" cy="152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9"/>
          <p:cNvSpPr txBox="1"/>
          <p:nvPr/>
        </p:nvSpPr>
        <p:spPr>
          <a:xfrm>
            <a:off x="88500" y="235975"/>
            <a:ext cx="7338900" cy="5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it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sono previste queste attività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13891" y="4221211"/>
            <a:ext cx="729929" cy="68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