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3" r:id="rId3"/>
    <p:sldId id="274" r:id="rId4"/>
    <p:sldId id="275" r:id="rId5"/>
    <p:sldId id="258" r:id="rId6"/>
    <p:sldId id="271" r:id="rId7"/>
    <p:sldId id="27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3300F-1B59-428D-AEEA-2680D4A435C6}" type="datetimeFigureOut">
              <a:rPr lang="it-IT" smtClean="0"/>
              <a:pPr/>
              <a:t>22/09/2020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C89F7-1B8D-49BD-AB5B-A68F6CAFA22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C89F7-1B8D-49BD-AB5B-A68F6CAFA224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02A5-CA71-4CFB-824F-1DE561CF73DF}" type="datetimeFigureOut">
              <a:rPr lang="it-IT" smtClean="0"/>
              <a:pPr/>
              <a:t>22/09/2020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2BE9B-8E82-4574-AAFA-8A6086CDC2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02A5-CA71-4CFB-824F-1DE561CF73DF}" type="datetimeFigureOut">
              <a:rPr lang="it-IT" smtClean="0"/>
              <a:pPr/>
              <a:t>22/09/2020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2BE9B-8E82-4574-AAFA-8A6086CDC2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02A5-CA71-4CFB-824F-1DE561CF73DF}" type="datetimeFigureOut">
              <a:rPr lang="it-IT" smtClean="0"/>
              <a:pPr/>
              <a:t>22/09/2020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2BE9B-8E82-4574-AAFA-8A6086CDC2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02A5-CA71-4CFB-824F-1DE561CF73DF}" type="datetimeFigureOut">
              <a:rPr lang="it-IT" smtClean="0"/>
              <a:pPr/>
              <a:t>22/09/2020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2BE9B-8E82-4574-AAFA-8A6086CDC2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02A5-CA71-4CFB-824F-1DE561CF73DF}" type="datetimeFigureOut">
              <a:rPr lang="it-IT" smtClean="0"/>
              <a:pPr/>
              <a:t>22/09/2020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2BE9B-8E82-4574-AAFA-8A6086CDC2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02A5-CA71-4CFB-824F-1DE561CF73DF}" type="datetimeFigureOut">
              <a:rPr lang="it-IT" smtClean="0"/>
              <a:pPr/>
              <a:t>22/09/2020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2BE9B-8E82-4574-AAFA-8A6086CDC2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02A5-CA71-4CFB-824F-1DE561CF73DF}" type="datetimeFigureOut">
              <a:rPr lang="it-IT" smtClean="0"/>
              <a:pPr/>
              <a:t>22/09/2020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2BE9B-8E82-4574-AAFA-8A6086CDC2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02A5-CA71-4CFB-824F-1DE561CF73DF}" type="datetimeFigureOut">
              <a:rPr lang="it-IT" smtClean="0"/>
              <a:pPr/>
              <a:t>22/09/2020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2BE9B-8E82-4574-AAFA-8A6086CDC2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02A5-CA71-4CFB-824F-1DE561CF73DF}" type="datetimeFigureOut">
              <a:rPr lang="it-IT" smtClean="0"/>
              <a:pPr/>
              <a:t>22/09/2020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2BE9B-8E82-4574-AAFA-8A6086CDC2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02A5-CA71-4CFB-824F-1DE561CF73DF}" type="datetimeFigureOut">
              <a:rPr lang="it-IT" smtClean="0"/>
              <a:pPr/>
              <a:t>22/09/2020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2BE9B-8E82-4574-AAFA-8A6086CDC2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602A5-CA71-4CFB-824F-1DE561CF73DF}" type="datetimeFigureOut">
              <a:rPr lang="it-IT" smtClean="0"/>
              <a:pPr/>
              <a:t>22/09/2020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2BE9B-8E82-4574-AAFA-8A6086CDC20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602A5-CA71-4CFB-824F-1DE561CF73DF}" type="datetimeFigureOut">
              <a:rPr lang="it-IT" smtClean="0"/>
              <a:pPr/>
              <a:t>22/09/2020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2BE9B-8E82-4574-AAFA-8A6086CDC20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67744" y="3861048"/>
            <a:ext cx="6120680" cy="2232248"/>
          </a:xfrm>
        </p:spPr>
        <p:txBody>
          <a:bodyPr>
            <a:normAutofit lnSpcReduction="10000"/>
          </a:bodyPr>
          <a:lstStyle/>
          <a:p>
            <a:r>
              <a:rPr lang="it-IT" b="1" dirty="0"/>
              <a:t> </a:t>
            </a:r>
            <a:endParaRPr lang="it-IT" dirty="0"/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i="1" dirty="0"/>
              <a:t> </a:t>
            </a:r>
            <a:endParaRPr lang="it-IT" dirty="0"/>
          </a:p>
          <a:p>
            <a:r>
              <a:rPr lang="it-IT" i="1" dirty="0"/>
              <a:t> 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547664" y="404664"/>
            <a:ext cx="6236900" cy="92333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5400" b="1" cap="none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I.C. </a:t>
            </a:r>
            <a:r>
              <a:rPr lang="it-IT" sz="5400" b="1" i="1" cap="none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Giovanni Paolo II</a:t>
            </a:r>
          </a:p>
        </p:txBody>
      </p:sp>
      <p:pic>
        <p:nvPicPr>
          <p:cNvPr id="7" name="Immagine 6" descr="holi-festival-236588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2420888"/>
            <a:ext cx="4104456" cy="307459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11" name="Rettangolo 10"/>
          <p:cNvSpPr/>
          <p:nvPr/>
        </p:nvSpPr>
        <p:spPr>
          <a:xfrm>
            <a:off x="5796136" y="2492896"/>
            <a:ext cx="2376264" cy="292387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it-IT" sz="3200" b="1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  <a:p>
            <a:pPr algn="ctr"/>
            <a:r>
              <a:rPr lang="it-IT" sz="4000" b="1" i="1" cap="none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CRESCERE </a:t>
            </a:r>
          </a:p>
          <a:p>
            <a:pPr algn="ctr"/>
            <a:endParaRPr lang="it-IT" sz="4000" b="1" i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  <a:p>
            <a:pPr algn="ctr"/>
            <a:r>
              <a:rPr lang="it-IT" sz="4000" b="1" i="1" cap="none" spc="50" dirty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INSIEME</a:t>
            </a:r>
          </a:p>
          <a:p>
            <a:pPr algn="ctr"/>
            <a:endParaRPr lang="it-IT" sz="3200" b="1" i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827584" y="764704"/>
            <a:ext cx="7848872" cy="525658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>
                <a:solidFill>
                  <a:schemeClr val="bg1">
                    <a:lumMod val="75000"/>
                    <a:lumOff val="25000"/>
                  </a:schemeClr>
                </a:solidFill>
              </a:rPr>
              <a:t>La </a:t>
            </a:r>
            <a:r>
              <a:rPr lang="it-IT" sz="28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progettualità dell’istituto, inserita nel PTOF, recepisce quanto stabilito nel RAV e nel Piano di Miglioramento.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51620" y="982176"/>
            <a:ext cx="6840760" cy="4893647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endParaRPr lang="it-IT" sz="2400" dirty="0">
              <a:solidFill>
                <a:schemeClr val="tx1">
                  <a:lumMod val="95000"/>
                </a:schemeClr>
              </a:solidFill>
            </a:endParaRPr>
          </a:p>
          <a:p>
            <a:pPr algn="ctr"/>
            <a:r>
              <a:rPr lang="it-IT" sz="2400" dirty="0">
                <a:solidFill>
                  <a:schemeClr val="bg1"/>
                </a:solidFill>
              </a:rPr>
              <a:t>Nel </a:t>
            </a:r>
            <a:r>
              <a:rPr lang="it-IT" sz="2400" dirty="0" err="1">
                <a:solidFill>
                  <a:schemeClr val="bg1"/>
                </a:solidFill>
              </a:rPr>
              <a:t>Rav</a:t>
            </a:r>
            <a:r>
              <a:rPr lang="it-IT" sz="2400" dirty="0">
                <a:solidFill>
                  <a:schemeClr val="bg1"/>
                </a:solidFill>
              </a:rPr>
              <a:t>, elaborato a fine anno scolastico  2018/2019  e inserito nella piattaforma del Sistema Nazionale  di Valutazione (</a:t>
            </a:r>
            <a:r>
              <a:rPr lang="it-IT" sz="2400" i="1" dirty="0">
                <a:solidFill>
                  <a:schemeClr val="bg1"/>
                </a:solidFill>
              </a:rPr>
              <a:t>SNV-Scuola in chiaro</a:t>
            </a:r>
            <a:r>
              <a:rPr lang="it-IT" sz="2400" dirty="0">
                <a:solidFill>
                  <a:schemeClr val="bg1"/>
                </a:solidFill>
              </a:rPr>
              <a:t>), sono riportate le seguenti  Priorità: </a:t>
            </a:r>
          </a:p>
          <a:p>
            <a:pPr algn="ctr"/>
            <a:endParaRPr lang="it-IT" sz="2400" dirty="0">
              <a:solidFill>
                <a:schemeClr val="bg1"/>
              </a:solidFill>
            </a:endParaRPr>
          </a:p>
          <a:p>
            <a:pPr algn="ctr"/>
            <a:endParaRPr lang="it-IT" sz="2400" dirty="0"/>
          </a:p>
          <a:p>
            <a:pPr algn="ctr"/>
            <a:endParaRPr lang="it-IT" sz="2400" dirty="0"/>
          </a:p>
          <a:p>
            <a:pPr algn="ctr"/>
            <a:endParaRPr lang="it-IT" sz="2400" dirty="0"/>
          </a:p>
          <a:p>
            <a:pPr algn="ctr"/>
            <a:endParaRPr lang="it-IT" sz="2400" dirty="0"/>
          </a:p>
          <a:p>
            <a:endParaRPr lang="it-IT" sz="2400" dirty="0"/>
          </a:p>
          <a:p>
            <a:endParaRPr lang="it-IT" sz="2400" dirty="0"/>
          </a:p>
          <a:p>
            <a:r>
              <a:rPr lang="it-IT" sz="2400" dirty="0"/>
              <a:t>  </a:t>
            </a:r>
          </a:p>
        </p:txBody>
      </p:sp>
      <p:sp>
        <p:nvSpPr>
          <p:cNvPr id="3" name="Rettangolo 2"/>
          <p:cNvSpPr/>
          <p:nvPr/>
        </p:nvSpPr>
        <p:spPr>
          <a:xfrm>
            <a:off x="2429079" y="3212976"/>
            <a:ext cx="43204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chemeClr val="bg1"/>
                </a:solidFill>
              </a:rPr>
              <a:t>RISULTATI SCOLASTICI </a:t>
            </a:r>
          </a:p>
        </p:txBody>
      </p:sp>
      <p:sp>
        <p:nvSpPr>
          <p:cNvPr id="4" name="Rettangolo 3"/>
          <p:cNvSpPr/>
          <p:nvPr/>
        </p:nvSpPr>
        <p:spPr>
          <a:xfrm>
            <a:off x="2429079" y="4365104"/>
            <a:ext cx="4320480" cy="64807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chemeClr val="bg1"/>
                </a:solidFill>
              </a:rPr>
              <a:t>COMPETENZE CHIAVE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251520" y="2204864"/>
            <a:ext cx="172819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Priorità </a:t>
            </a:r>
          </a:p>
          <a:p>
            <a:pPr algn="ctr"/>
            <a:r>
              <a:rPr lang="it-IT" sz="12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RISULTATI SCOLASTICI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2555776" y="188640"/>
            <a:ext cx="6264696" cy="1872208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endParaRPr lang="it-IT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endParaRPr lang="it-IT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AREA  </a:t>
            </a:r>
            <a:r>
              <a:rPr lang="it-IT" sz="1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DI</a:t>
            </a: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INTERVENTO  A</a:t>
            </a:r>
          </a:p>
          <a:p>
            <a:pPr algn="ctr"/>
            <a:r>
              <a:rPr lang="it-IT" sz="14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CURRICOLO, PROGETTAZIONE E VALUTAZIONE</a:t>
            </a: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Estendere la somministrazione  delle prove di   competenza per classi parallele anche  all’Inglese.</a:t>
            </a: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Valutare alla luce delle competenze europee integrando le  competenze disciplinari con le soft </a:t>
            </a:r>
            <a:r>
              <a:rPr lang="it-IT" sz="1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skills</a:t>
            </a: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Condividere la programmazione delle attività didattiche  e formative e i materiali autoprodotti.</a:t>
            </a:r>
          </a:p>
          <a:p>
            <a:pPr algn="ctr"/>
            <a:endParaRPr lang="it-IT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endParaRPr lang="it-IT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endParaRPr lang="it-IT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2555776" y="2060848"/>
            <a:ext cx="6264696" cy="1656184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AREA </a:t>
            </a:r>
            <a:r>
              <a:rPr lang="it-IT" sz="1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DI</a:t>
            </a: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INTERVENTO  B</a:t>
            </a:r>
          </a:p>
          <a:p>
            <a:pPr lvl="1" algn="ctr"/>
            <a:r>
              <a:rPr lang="it-IT" sz="14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INCLUSIONE E DIFFERENZAZIONE</a:t>
            </a: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Incrementare attività didattiche mirate all'inclusione ed integrazione di tutti gli alunni con bisogni educativi speciali.</a:t>
            </a: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Utilizzare i nuovi strumenti tecnologici e tecniche di didattica cooperativa per favorire l'inclusione, l'integrazione.</a:t>
            </a: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Valorizzare le eccellenze con progetti specifici.</a:t>
            </a:r>
            <a:endParaRPr lang="it-IT" sz="14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9" name="Rettangolo 48"/>
          <p:cNvSpPr/>
          <p:nvPr/>
        </p:nvSpPr>
        <p:spPr>
          <a:xfrm>
            <a:off x="2555776" y="3717032"/>
            <a:ext cx="6264696" cy="1296144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AREA </a:t>
            </a:r>
            <a:r>
              <a:rPr lang="it-IT" sz="1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DI</a:t>
            </a: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INTERVENTO  C</a:t>
            </a:r>
          </a:p>
          <a:p>
            <a:pPr algn="ctr"/>
            <a:r>
              <a:rPr lang="it-IT" sz="14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CONTINUITÀ E ORIENTAMENTO</a:t>
            </a: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Valutare al meglio le attitudini, le doti e le competenze degli alunni di terza media con l'intento di orientarli ad una prosecuzione consapevole del percorso di studi. </a:t>
            </a: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Interagire con le famiglie per arrivare ad una scelta orientativa condivisa.</a:t>
            </a:r>
            <a:r>
              <a:rPr lang="it-IT" sz="14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  <p:sp>
        <p:nvSpPr>
          <p:cNvPr id="9" name="Rettangolo 8"/>
          <p:cNvSpPr/>
          <p:nvPr/>
        </p:nvSpPr>
        <p:spPr>
          <a:xfrm>
            <a:off x="251520" y="3140968"/>
            <a:ext cx="1728192" cy="72008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Priorità </a:t>
            </a:r>
          </a:p>
          <a:p>
            <a:pPr algn="ctr"/>
            <a:r>
              <a:rPr lang="it-IT" sz="12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COMPETENZE CHIAVE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251520" y="188640"/>
            <a:ext cx="1872208" cy="1800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PER  RAGGIUNGERE  I TRAGUARDI  DELLE  PRIORITÀ del RAV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251520" y="4149080"/>
            <a:ext cx="1728192" cy="25202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SONO STATE DEFINITE QUATTRO AREE </a:t>
            </a:r>
            <a:r>
              <a:rPr lang="it-IT" sz="20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DI</a:t>
            </a:r>
            <a:r>
              <a:rPr lang="it-IT" sz="20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INTERVENTO CON I  LORO </a:t>
            </a:r>
            <a:r>
              <a:rPr lang="it-IT" sz="2000" b="1" dirty="0">
                <a:solidFill>
                  <a:srgbClr val="7030A0"/>
                </a:solidFill>
              </a:rPr>
              <a:t>OBIETTIVI  </a:t>
            </a:r>
            <a:r>
              <a:rPr lang="it-IT" sz="2000" b="1" dirty="0" err="1">
                <a:solidFill>
                  <a:srgbClr val="7030A0"/>
                </a:solidFill>
              </a:rPr>
              <a:t>DI</a:t>
            </a:r>
            <a:r>
              <a:rPr lang="it-IT" sz="2000" b="1" dirty="0">
                <a:solidFill>
                  <a:srgbClr val="7030A0"/>
                </a:solidFill>
              </a:rPr>
              <a:t> PROCESSO</a:t>
            </a:r>
          </a:p>
        </p:txBody>
      </p:sp>
      <p:cxnSp>
        <p:nvCxnSpPr>
          <p:cNvPr id="15" name="Connettore 2 14"/>
          <p:cNvCxnSpPr>
            <a:stCxn id="13" idx="3"/>
            <a:endCxn id="13" idx="3"/>
          </p:cNvCxnSpPr>
          <p:nvPr/>
        </p:nvCxnSpPr>
        <p:spPr>
          <a:xfrm>
            <a:off x="1979712" y="540922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tangolo 27"/>
          <p:cNvSpPr/>
          <p:nvPr/>
        </p:nvSpPr>
        <p:spPr>
          <a:xfrm>
            <a:off x="2555776" y="5013176"/>
            <a:ext cx="6264696" cy="1512168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endParaRPr lang="it-IT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endParaRPr lang="it-IT" sz="1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AREA  </a:t>
            </a:r>
            <a:r>
              <a:rPr lang="it-IT" sz="1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DI</a:t>
            </a:r>
            <a:r>
              <a:rPr lang="it-IT" sz="1400">
                <a:solidFill>
                  <a:schemeClr val="bg1">
                    <a:lumMod val="85000"/>
                    <a:lumOff val="15000"/>
                  </a:schemeClr>
                </a:solidFill>
              </a:rPr>
              <a:t>  INTERVENTO D</a:t>
            </a:r>
            <a:endParaRPr lang="it-IT" sz="1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it-IT" sz="14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INTEGRAZIONE CON IL TERRITORIO E RAPPORTI CON LE FA</a:t>
            </a: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MIGLIE</a:t>
            </a:r>
          </a:p>
          <a:p>
            <a:pPr algn="ctr"/>
            <a:endParaRPr lang="it-IT" sz="9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Interagire con le famiglie  e le varie agenzie formative presenti  nel territorio per creare situazione condivise, favorevoli alla crescita e allo sviluppo intellettivo e personale degli alunni.</a:t>
            </a: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Sostenere le famiglie  nel processo educativo  nelle situazioni di difficoltà</a:t>
            </a:r>
            <a:r>
              <a:rPr lang="it-IT" sz="1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</a:p>
          <a:p>
            <a:pPr algn="ctr"/>
            <a:endParaRPr lang="it-IT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endParaRPr lang="it-IT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ctr"/>
            <a:endParaRPr lang="it-IT" sz="14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20" name="Connettore 4 19"/>
          <p:cNvCxnSpPr>
            <a:stCxn id="13" idx="3"/>
            <a:endCxn id="28" idx="1"/>
          </p:cNvCxnSpPr>
          <p:nvPr/>
        </p:nvCxnSpPr>
        <p:spPr>
          <a:xfrm>
            <a:off x="1979712" y="5409220"/>
            <a:ext cx="576064" cy="360040"/>
          </a:xfrm>
          <a:prstGeom prst="bentConnector3">
            <a:avLst>
              <a:gd name="adj1" fmla="val 50000"/>
            </a:avLst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4 29"/>
          <p:cNvCxnSpPr>
            <a:stCxn id="13" idx="3"/>
            <a:endCxn id="49" idx="1"/>
          </p:cNvCxnSpPr>
          <p:nvPr/>
        </p:nvCxnSpPr>
        <p:spPr>
          <a:xfrm flipV="1">
            <a:off x="1979712" y="4365104"/>
            <a:ext cx="576064" cy="1044116"/>
          </a:xfrm>
          <a:prstGeom prst="bentConnector3">
            <a:avLst>
              <a:gd name="adj1" fmla="val 50000"/>
            </a:avLst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4 32"/>
          <p:cNvCxnSpPr>
            <a:stCxn id="13" idx="3"/>
            <a:endCxn id="24" idx="1"/>
          </p:cNvCxnSpPr>
          <p:nvPr/>
        </p:nvCxnSpPr>
        <p:spPr>
          <a:xfrm flipV="1">
            <a:off x="1979712" y="2888940"/>
            <a:ext cx="576064" cy="2520280"/>
          </a:xfrm>
          <a:prstGeom prst="bentConnector3">
            <a:avLst>
              <a:gd name="adj1" fmla="val 50000"/>
            </a:avLst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4 35"/>
          <p:cNvCxnSpPr>
            <a:stCxn id="13" idx="3"/>
            <a:endCxn id="21" idx="1"/>
          </p:cNvCxnSpPr>
          <p:nvPr/>
        </p:nvCxnSpPr>
        <p:spPr>
          <a:xfrm flipV="1">
            <a:off x="1979712" y="1124744"/>
            <a:ext cx="576064" cy="4284476"/>
          </a:xfrm>
          <a:prstGeom prst="bentConnector3">
            <a:avLst>
              <a:gd name="adj1" fmla="val 50000"/>
            </a:avLst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539552" y="1556792"/>
            <a:ext cx="2736304" cy="41764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Il  nostro </a:t>
            </a:r>
          </a:p>
          <a:p>
            <a:pPr algn="ctr"/>
            <a:endParaRPr lang="it-IT" sz="20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t-IT" sz="20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PIANO </a:t>
            </a:r>
          </a:p>
          <a:p>
            <a:pPr algn="ctr"/>
            <a:r>
              <a:rPr lang="it-IT" sz="20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DI</a:t>
            </a:r>
            <a:endParaRPr lang="it-IT" sz="20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t-IT" sz="20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MIGLIORAMENTO</a:t>
            </a:r>
          </a:p>
          <a:p>
            <a:pPr algn="ctr"/>
            <a:endParaRPr lang="it-IT" sz="20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t-IT" sz="20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è articolato  in due percorsi 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4644008" y="836712"/>
            <a:ext cx="3960440" cy="20882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I PERCORSO </a:t>
            </a:r>
          </a:p>
          <a:p>
            <a:pPr algn="ctr"/>
            <a:endParaRPr lang="it-IT" sz="20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t-IT" sz="20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CRESCERE INSIEME: LA SCUOLA COME COMUNITÀ FORMATIVA ACCOGLIENTE  E INCLUSIVA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644008" y="3356992"/>
            <a:ext cx="3960440" cy="20882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II PERCORSO </a:t>
            </a:r>
          </a:p>
          <a:p>
            <a:pPr algn="ctr"/>
            <a:endParaRPr lang="it-IT" sz="20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t-IT" sz="20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CRESCERE INSIEME: LA SCUOLA IN RELAZIONE ALLE FAMIGLIE E AL TERRITORIO</a:t>
            </a:r>
          </a:p>
        </p:txBody>
      </p:sp>
      <p:sp>
        <p:nvSpPr>
          <p:cNvPr id="5" name="Freccia in giù 4"/>
          <p:cNvSpPr/>
          <p:nvPr/>
        </p:nvSpPr>
        <p:spPr>
          <a:xfrm rot="13412106">
            <a:off x="3758347" y="2265850"/>
            <a:ext cx="404780" cy="11942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/>
          <p:cNvSpPr/>
          <p:nvPr/>
        </p:nvSpPr>
        <p:spPr>
          <a:xfrm rot="18385576">
            <a:off x="3801414" y="3645754"/>
            <a:ext cx="404780" cy="1152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539552" y="620688"/>
            <a:ext cx="2448272" cy="525658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CRESCERE INSIEME</a:t>
            </a:r>
          </a:p>
          <a:p>
            <a:pPr algn="ctr"/>
            <a:endParaRPr lang="it-IT" sz="14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t-IT" sz="1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LA SCUOLA COME COMUNITÀ FORMATIVA ACCOGLIENTE  E INCLUSIVA </a:t>
            </a:r>
          </a:p>
          <a:p>
            <a:pPr algn="ctr"/>
            <a:endParaRPr lang="it-IT" sz="14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t-IT" sz="20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All’interno di questo primo percorso si ritrovano </a:t>
            </a:r>
          </a:p>
          <a:p>
            <a:pPr algn="ctr"/>
            <a:r>
              <a:rPr lang="it-IT" sz="20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le stesse aree di intervento presenti nel </a:t>
            </a:r>
            <a:r>
              <a:rPr lang="it-IT" sz="2000" b="1" dirty="0" err="1">
                <a:solidFill>
                  <a:schemeClr val="bg1">
                    <a:lumMod val="75000"/>
                    <a:lumOff val="25000"/>
                  </a:schemeClr>
                </a:solidFill>
              </a:rPr>
              <a:t>Rav</a:t>
            </a:r>
            <a:r>
              <a:rPr lang="it-IT" sz="20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  in quanto i due documenti sono strettamente correlat</a:t>
            </a:r>
            <a:r>
              <a:rPr lang="it-IT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i .</a:t>
            </a:r>
          </a:p>
          <a:p>
            <a:pPr algn="ctr"/>
            <a:endParaRPr lang="it-IT" sz="14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algn="ctr"/>
            <a:endParaRPr lang="it-IT" sz="14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algn="ctr"/>
            <a:endParaRPr lang="it-IT" sz="14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algn="ctr"/>
            <a:endParaRPr lang="it-IT" sz="14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347864" y="332656"/>
            <a:ext cx="5436096" cy="1938992"/>
          </a:xfrm>
          <a:prstGeom prst="rect">
            <a:avLst/>
          </a:prstGeom>
          <a:solidFill>
            <a:schemeClr val="tx1"/>
          </a:solidFill>
          <a:ln w="12700"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AREA  </a:t>
            </a:r>
            <a:r>
              <a:rPr lang="it-IT" sz="16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DI</a:t>
            </a:r>
            <a:r>
              <a:rPr lang="it-IT" sz="16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INTERVENTO</a:t>
            </a:r>
          </a:p>
          <a:p>
            <a:pPr algn="ctr"/>
            <a:r>
              <a:rPr lang="it-IT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CURRICOLO, PROGETTAZIONE E VALUTAZIONE</a:t>
            </a: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Estendere la somministrazione  delle prove di   competenza per classi parallele anche  all’Inglese.</a:t>
            </a: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Valutare alla luce delle competenze europee integrando le  competenze disciplinari con le soft </a:t>
            </a:r>
            <a:r>
              <a:rPr lang="it-IT" sz="1400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skills</a:t>
            </a: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Condividere la programmazione delle attività didattiche  e formative e i materiali autoprodotti.</a:t>
            </a:r>
          </a:p>
        </p:txBody>
      </p:sp>
      <p:sp>
        <p:nvSpPr>
          <p:cNvPr id="8" name="Rettangolo 7"/>
          <p:cNvSpPr/>
          <p:nvPr/>
        </p:nvSpPr>
        <p:spPr>
          <a:xfrm>
            <a:off x="3347864" y="2492896"/>
            <a:ext cx="5472608" cy="1723549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lvl="1" algn="ctr"/>
            <a:r>
              <a:rPr lang="it-IT" dirty="0">
                <a:solidFill>
                  <a:schemeClr val="bg1">
                    <a:lumMod val="85000"/>
                    <a:lumOff val="15000"/>
                  </a:schemeClr>
                </a:solidFill>
              </a:rPr>
              <a:t>AREA </a:t>
            </a:r>
            <a:r>
              <a:rPr lang="it-IT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DI</a:t>
            </a:r>
            <a:r>
              <a:rPr lang="it-IT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INTERVENTO </a:t>
            </a:r>
          </a:p>
          <a:p>
            <a:pPr lvl="1" algn="ctr"/>
            <a:r>
              <a:rPr lang="it-IT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INCLUSIONE E DIFFERENZAZIONE</a:t>
            </a: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Incrementare attività didattiche mirate all'inclusione ed integrazione di tutti gli alunni con bisogni educativi speciali.</a:t>
            </a: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Utilizzare i nuovi strumenti tecnologici e tecniche di didattica cooperativa per favorire l'inclusione, l'integrazione.</a:t>
            </a: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Valorizzare le eccellenze con progetti specifici.</a:t>
            </a:r>
            <a:endParaRPr lang="it-IT" sz="14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347864" y="4437112"/>
            <a:ext cx="5472608" cy="1723549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chemeClr val="bg1">
                    <a:lumMod val="85000"/>
                    <a:lumOff val="15000"/>
                  </a:schemeClr>
                </a:solidFill>
              </a:rPr>
              <a:t>AREA </a:t>
            </a:r>
            <a:r>
              <a:rPr lang="it-IT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DI</a:t>
            </a:r>
            <a:r>
              <a:rPr lang="it-IT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INTERVENTO </a:t>
            </a:r>
          </a:p>
          <a:p>
            <a:pPr algn="ctr"/>
            <a:r>
              <a:rPr lang="it-IT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CONTINUITÀ E ORIENTAMENTO</a:t>
            </a: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Valutare al meglio le attitudini, le doti e le competenze degli alunni di terza media con l'intento di orientarli ad una prosecuzione consapevole del percorso di studi. </a:t>
            </a: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Interagire con le famiglie per arrivare ad una scelta orientativa condivisa.</a:t>
            </a:r>
            <a:r>
              <a:rPr lang="it-IT" sz="14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539552" y="620688"/>
            <a:ext cx="2448272" cy="525658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CRESCERE INSIEME</a:t>
            </a:r>
          </a:p>
          <a:p>
            <a:pPr algn="ctr"/>
            <a:endParaRPr lang="it-IT" sz="14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t-IT" sz="14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LA SCUOLA  IN RELAZIONE CON LE  FAMIGLIE  E IL TERRITORIO</a:t>
            </a:r>
          </a:p>
          <a:p>
            <a:pPr algn="ctr"/>
            <a:endParaRPr lang="it-IT" sz="14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t-IT" sz="2000" b="1" dirty="0">
                <a:solidFill>
                  <a:schemeClr val="bg1">
                    <a:lumMod val="75000"/>
                    <a:lumOff val="25000"/>
                  </a:schemeClr>
                </a:solidFill>
              </a:rPr>
              <a:t>All’interno di questo secondo  percorso è stata individuata una sola area di intervento</a:t>
            </a:r>
            <a:endParaRPr lang="it-IT" sz="14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algn="ctr"/>
            <a:endParaRPr lang="it-IT" sz="14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algn="ctr"/>
            <a:endParaRPr lang="it-IT" sz="14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347864" y="1916832"/>
            <a:ext cx="5436096" cy="2739211"/>
          </a:xfrm>
          <a:prstGeom prst="rect">
            <a:avLst/>
          </a:prstGeom>
          <a:solidFill>
            <a:schemeClr val="tx1"/>
          </a:solidFill>
          <a:ln w="1270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chemeClr val="bg1">
                    <a:lumMod val="85000"/>
                    <a:lumOff val="15000"/>
                  </a:schemeClr>
                </a:solidFill>
              </a:rPr>
              <a:t>AREA  </a:t>
            </a:r>
            <a:r>
              <a:rPr lang="it-IT" dirty="0" err="1">
                <a:solidFill>
                  <a:schemeClr val="bg1">
                    <a:lumMod val="85000"/>
                    <a:lumOff val="15000"/>
                  </a:schemeClr>
                </a:solidFill>
              </a:rPr>
              <a:t>DI</a:t>
            </a:r>
            <a:r>
              <a:rPr lang="it-IT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INTERVENTO</a:t>
            </a:r>
          </a:p>
          <a:p>
            <a:pPr algn="ctr"/>
            <a:r>
              <a:rPr lang="it-IT" dirty="0">
                <a:solidFill>
                  <a:schemeClr val="bg1">
                    <a:lumMod val="85000"/>
                    <a:lumOff val="15000"/>
                  </a:schemeClr>
                </a:solidFill>
              </a:rPr>
              <a:t>INTEGRAZIONE CON IL TERRITORIO E RAPPORTI CON LE FAMIGLIE</a:t>
            </a:r>
          </a:p>
          <a:p>
            <a:pPr algn="ctr"/>
            <a:endParaRPr lang="it-IT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Interagire con le famiglie  e le varie agenzie formative presenti  nel territorio per creare situazione condivise, favorevoli alla crescita e allo sviluppo intellettivo e personale degli alunni.</a:t>
            </a:r>
          </a:p>
          <a:p>
            <a:pPr algn="ctr">
              <a:buFont typeface="Wingdings" pitchFamily="2" charset="2"/>
              <a:buChar char="§"/>
            </a:pPr>
            <a:endParaRPr lang="it-IT" sz="1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it-IT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Sostenere le famiglie  nel processo educativo  nelle situazioni di difficoltà.</a:t>
            </a:r>
          </a:p>
          <a:p>
            <a:pPr algn="just">
              <a:buFont typeface="Wingdings" pitchFamily="2" charset="2"/>
              <a:buChar char="§"/>
            </a:pPr>
            <a:endParaRPr lang="it-IT" sz="16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575</Words>
  <Application>Microsoft Office PowerPoint</Application>
  <PresentationFormat>Presentazione su schermo (4:3)</PresentationFormat>
  <Paragraphs>102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I.C. Giovanni Paolo II</dc:title>
  <dc:creator>francesca sabatini</dc:creator>
  <cp:lastModifiedBy>Antonia</cp:lastModifiedBy>
  <cp:revision>55</cp:revision>
  <dcterms:created xsi:type="dcterms:W3CDTF">2016-01-17T17:44:29Z</dcterms:created>
  <dcterms:modified xsi:type="dcterms:W3CDTF">2020-09-22T12:13:35Z</dcterms:modified>
</cp:coreProperties>
</file>