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y="6858000" cx="9144000"/>
  <p:notesSz cx="6858000" cy="9144000"/>
  <p:embeddedFontLst>
    <p:embeddedFont>
      <p:font typeface="Arim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7" roundtripDataSignature="AMtx7mglkJQmFtlanoEHyfQ1BcgPrTjo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7A80E02-39D9-4FEF-B95B-154766A1AE14}">
  <a:tblStyle styleId="{57A80E02-39D9-4FEF-B95B-154766A1AE1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Arimo-regular.fntdata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Arimo-italic.fntdata"/><Relationship Id="rId12" Type="http://schemas.openxmlformats.org/officeDocument/2006/relationships/slide" Target="slides/slide5.xml"/><Relationship Id="rId34" Type="http://schemas.openxmlformats.org/officeDocument/2006/relationships/font" Target="fonts/Arimo-bold.fntdata"/><Relationship Id="rId15" Type="http://schemas.openxmlformats.org/officeDocument/2006/relationships/slide" Target="slides/slide8.xml"/><Relationship Id="rId37" Type="http://customschemas.google.com/relationships/presentationmetadata" Target="metadata"/><Relationship Id="rId14" Type="http://schemas.openxmlformats.org/officeDocument/2006/relationships/slide" Target="slides/slide7.xml"/><Relationship Id="rId36" Type="http://schemas.openxmlformats.org/officeDocument/2006/relationships/font" Target="fonts/Arimo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57d64be5f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157d64be5fd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57d64be5fd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57d64be5f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157d64be5fd_0_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57d64be5fd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57d64be5f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157d64be5fd_0_3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/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4500">
                <a:solidFill>
                  <a:srgbClr val="FF479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" type="subTitle"/>
          </p:nvPr>
        </p:nvSpPr>
        <p:spPr>
          <a:xfrm>
            <a:off x="722376" y="368503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6F6F6F"/>
                </a:solidFill>
              </a:defRPr>
            </a:lvl1pPr>
            <a:lvl2pPr lvl="1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225"/>
              </a:spcBef>
              <a:spcAft>
                <a:spcPts val="0"/>
              </a:spcAft>
              <a:buSzPts val="2016"/>
              <a:buNone/>
              <a:defRPr/>
            </a:lvl4pPr>
            <a:lvl5pPr lvl="4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257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" type="body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20040" lvl="0" marL="45720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56616" lvl="3" marL="1828800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/>
            </a:lvl4pPr>
            <a:lvl5pPr indent="-342900" lvl="4" marL="22860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 txBox="1"/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" type="body"/>
          </p:nvPr>
        </p:nvSpPr>
        <p:spPr>
          <a:xfrm>
            <a:off x="514352" y="530352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60680" lvl="0" marL="457200" algn="l">
              <a:spcBef>
                <a:spcPts val="250"/>
              </a:spcBef>
              <a:spcAft>
                <a:spcPts val="0"/>
              </a:spcAft>
              <a:buSzPts val="2080"/>
              <a:buChar char="⚫"/>
              <a:defRPr sz="2600"/>
            </a:lvl1pPr>
            <a:lvl2pPr indent="-368300" lvl="1" marL="914400" algn="l"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indent="-355600" lvl="2" marL="13716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56616" lvl="3" marL="1828800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 sz="1800"/>
            </a:lvl4pPr>
            <a:lvl5pPr indent="-342900" lvl="4" marL="22860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5" name="Google Shape;45;p29"/>
          <p:cNvSpPr txBox="1"/>
          <p:nvPr>
            <p:ph idx="2" type="body"/>
          </p:nvPr>
        </p:nvSpPr>
        <p:spPr>
          <a:xfrm>
            <a:off x="4755360" y="530352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60680" lvl="0" marL="457200" algn="l">
              <a:spcBef>
                <a:spcPts val="250"/>
              </a:spcBef>
              <a:spcAft>
                <a:spcPts val="0"/>
              </a:spcAft>
              <a:buSzPts val="2080"/>
              <a:buChar char="⚫"/>
              <a:defRPr sz="2600"/>
            </a:lvl1pPr>
            <a:lvl2pPr indent="-368300" lvl="1" marL="914400" algn="l"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indent="-355600" lvl="2" marL="13716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56616" lvl="3" marL="1828800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 sz="1800"/>
            </a:lvl4pPr>
            <a:lvl5pPr indent="-342900" lvl="4" marL="22860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" type="body"/>
          </p:nvPr>
        </p:nvSpPr>
        <p:spPr>
          <a:xfrm>
            <a:off x="607224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46300" spcFirstLastPara="1" rIns="91425" wrap="square" tIns="91425">
            <a:no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225"/>
              </a:spcBef>
              <a:spcAft>
                <a:spcPts val="0"/>
              </a:spcAft>
              <a:buSzPts val="1792"/>
              <a:buNone/>
              <a:defRPr b="1" sz="1600"/>
            </a:lvl4pPr>
            <a:lvl5pPr indent="-228600" lvl="4" marL="2286000" algn="l"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2" type="body"/>
          </p:nvPr>
        </p:nvSpPr>
        <p:spPr>
          <a:xfrm>
            <a:off x="4652169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91425" wrap="square" tIns="91425">
            <a:no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225"/>
              </a:spcBef>
              <a:spcAft>
                <a:spcPts val="0"/>
              </a:spcAft>
              <a:buSzPts val="1792"/>
              <a:buNone/>
              <a:defRPr b="1" sz="1600"/>
            </a:lvl4pPr>
            <a:lvl5pPr indent="-228600" lvl="4" marL="2286000" algn="l"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3" type="body"/>
          </p:nvPr>
        </p:nvSpPr>
        <p:spPr>
          <a:xfrm>
            <a:off x="607224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50520" lvl="0" marL="457200" algn="l">
              <a:spcBef>
                <a:spcPts val="25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392" lvl="3" marL="1828800" algn="l">
              <a:spcBef>
                <a:spcPts val="225"/>
              </a:spcBef>
              <a:spcAft>
                <a:spcPts val="0"/>
              </a:spcAft>
              <a:buSzPts val="1792"/>
              <a:buChar char="◦"/>
              <a:defRPr sz="1600"/>
            </a:lvl4pPr>
            <a:lvl5pPr indent="-330200" lvl="4" marL="2286000" algn="l"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4" name="Google Shape;54;p30"/>
          <p:cNvSpPr txBox="1"/>
          <p:nvPr>
            <p:ph idx="4" type="body"/>
          </p:nvPr>
        </p:nvSpPr>
        <p:spPr>
          <a:xfrm>
            <a:off x="4652169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50520" lvl="0" marL="457200" algn="l">
              <a:spcBef>
                <a:spcPts val="25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392" lvl="3" marL="1828800" algn="l">
              <a:spcBef>
                <a:spcPts val="225"/>
              </a:spcBef>
              <a:spcAft>
                <a:spcPts val="0"/>
              </a:spcAft>
              <a:buSzPts val="1792"/>
              <a:buChar char="◦"/>
              <a:defRPr sz="1600"/>
            </a:lvl4pPr>
            <a:lvl5pPr indent="-330200" lvl="4" marL="2286000" algn="l"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/>
          <p:nvPr>
            <p:ph type="title"/>
          </p:nvPr>
        </p:nvSpPr>
        <p:spPr>
          <a:xfrm rot="5400000">
            <a:off x="4991101" y="2171704"/>
            <a:ext cx="525779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" type="body"/>
          </p:nvPr>
        </p:nvSpPr>
        <p:spPr>
          <a:xfrm rot="5400000">
            <a:off x="876300" y="190503"/>
            <a:ext cx="5257801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20040" lvl="0" marL="45720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56616" lvl="3" marL="1828800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/>
            </a:lvl4pPr>
            <a:lvl5pPr indent="-342900" lvl="4" marL="22860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1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2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2"/>
          <p:cNvSpPr txBox="1"/>
          <p:nvPr>
            <p:ph idx="1" type="body"/>
          </p:nvPr>
        </p:nvSpPr>
        <p:spPr>
          <a:xfrm rot="5400000">
            <a:off x="2500884" y="-1467612"/>
            <a:ext cx="4187952" cy="8183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20040" lvl="0" marL="45720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56616" lvl="3" marL="1828800" algn="l">
              <a:spcBef>
                <a:spcPts val="225"/>
              </a:spcBef>
              <a:spcAft>
                <a:spcPts val="0"/>
              </a:spcAft>
              <a:buSzPts val="2016"/>
              <a:buChar char="◦"/>
              <a:defRPr/>
            </a:lvl4pPr>
            <a:lvl5pPr indent="-342900" lvl="4" marL="22860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2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2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3"/>
          <p:cNvSpPr txBox="1"/>
          <p:nvPr>
            <p:ph type="title"/>
          </p:nvPr>
        </p:nvSpPr>
        <p:spPr>
          <a:xfrm>
            <a:off x="5538784" y="533400"/>
            <a:ext cx="2971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None/>
              <a:defRPr b="1" sz="2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 txBox="1"/>
          <p:nvPr>
            <p:ph idx="1" type="body"/>
          </p:nvPr>
        </p:nvSpPr>
        <p:spPr>
          <a:xfrm>
            <a:off x="5538847" y="1447802"/>
            <a:ext cx="2971800" cy="420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Autofit/>
          </a:bodyPr>
          <a:lstStyle>
            <a:lvl1pPr indent="-228600" lvl="0" marL="457200" marR="18288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2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2pPr>
            <a:lvl3pPr indent="-228600" lvl="2" marL="1371600" algn="l">
              <a:spcBef>
                <a:spcPts val="25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dk1"/>
                </a:solidFill>
              </a:defRPr>
            </a:lvl3pPr>
            <a:lvl4pPr indent="-228600" lvl="3" marL="1828800" algn="l">
              <a:spcBef>
                <a:spcPts val="225"/>
              </a:spcBef>
              <a:spcAft>
                <a:spcPts val="0"/>
              </a:spcAft>
              <a:buSzPts val="1008"/>
              <a:buNone/>
              <a:defRPr sz="900">
                <a:solidFill>
                  <a:schemeClr val="dk1"/>
                </a:solidFill>
              </a:defRPr>
            </a:lvl4pPr>
            <a:lvl5pPr indent="-228600" lvl="4" marL="2286000" algn="l">
              <a:spcBef>
                <a:spcPts val="250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2" type="body"/>
          </p:nvPr>
        </p:nvSpPr>
        <p:spPr>
          <a:xfrm>
            <a:off x="761372" y="930144"/>
            <a:ext cx="4626159" cy="472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70840" lvl="0" marL="457200" algn="l">
              <a:spcBef>
                <a:spcPts val="250"/>
              </a:spcBef>
              <a:spcAft>
                <a:spcPts val="0"/>
              </a:spcAft>
              <a:buSzPts val="2240"/>
              <a:buChar char="⚫"/>
              <a:defRPr sz="2800">
                <a:solidFill>
                  <a:schemeClr val="dk1"/>
                </a:solidFill>
              </a:defRPr>
            </a:lvl1pPr>
            <a:lvl2pPr indent="-393700" lvl="1" marL="914400" algn="l">
              <a:spcBef>
                <a:spcPts val="250"/>
              </a:spcBef>
              <a:spcAft>
                <a:spcPts val="0"/>
              </a:spcAft>
              <a:buSzPts val="2600"/>
              <a:buChar char="◦"/>
              <a:defRPr sz="2600"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250"/>
              </a:spcBef>
              <a:spcAft>
                <a:spcPts val="0"/>
              </a:spcAft>
              <a:buSzPts val="2400"/>
              <a:buChar char="●"/>
              <a:defRPr sz="2400">
                <a:solidFill>
                  <a:schemeClr val="dk1"/>
                </a:solidFill>
              </a:defRPr>
            </a:lvl3pPr>
            <a:lvl4pPr indent="-370839" lvl="3" marL="1828800" algn="l">
              <a:spcBef>
                <a:spcPts val="225"/>
              </a:spcBef>
              <a:spcAft>
                <a:spcPts val="0"/>
              </a:spcAft>
              <a:buSzPts val="2240"/>
              <a:buChar char="◦"/>
              <a:defRPr sz="2000"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>
                <a:solidFill>
                  <a:schemeClr val="dk1"/>
                </a:solidFill>
              </a:defRPr>
            </a:lvl5pPr>
            <a:lvl6pPr indent="-228600" lvl="5" marL="2743200" algn="l">
              <a:spcBef>
                <a:spcPts val="250"/>
              </a:spcBef>
              <a:spcAft>
                <a:spcPts val="0"/>
              </a:spcAft>
              <a:buSzPts val="1700"/>
              <a:buNone/>
              <a:defRPr/>
            </a:lvl6pPr>
            <a:lvl7pPr indent="-342900" lvl="6" marL="32004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0A0A0"/>
            </a:gs>
            <a:gs pos="44999">
              <a:srgbClr val="D7D7D7"/>
            </a:gs>
            <a:gs pos="100000">
              <a:srgbClr val="FFFFFF"/>
            </a:gs>
          </a:gsLst>
          <a:lin ang="162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cap="rnd" cmpd="sng" w="9525">
            <a:solidFill>
              <a:srgbClr val="A4A3A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508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4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fmla="val 4578" name="adj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2;p24"/>
          <p:cNvSpPr txBox="1"/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" type="body"/>
          </p:nvPr>
        </p:nvSpPr>
        <p:spPr>
          <a:xfrm>
            <a:off x="503237" y="530225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FF0041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25"/>
              </a:spcBef>
              <a:spcAft>
                <a:spcPts val="0"/>
              </a:spcAft>
              <a:buClr>
                <a:srgbClr val="FF0041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EB31B4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E931B2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E931B2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E931B2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E931B2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4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0A0A0"/>
            </a:gs>
            <a:gs pos="44999">
              <a:srgbClr val="D7D7D7"/>
            </a:gs>
            <a:gs pos="100000">
              <a:srgbClr val="FFFFFF"/>
            </a:gs>
          </a:gsLst>
          <a:lin ang="16200000" scaled="0"/>
        </a:gra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fmla="val 449" name="adj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cap="rnd" cmpd="sng" w="9525">
            <a:solidFill>
              <a:srgbClr val="A4A3A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5080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6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fmla="val 2127" name="adj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" name="Google Shape;26;p26"/>
          <p:cNvSpPr txBox="1"/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7" name="Google Shape;27;p26"/>
          <p:cNvSpPr txBox="1"/>
          <p:nvPr>
            <p:ph idx="1" type="body"/>
          </p:nvPr>
        </p:nvSpPr>
        <p:spPr>
          <a:xfrm>
            <a:off x="503237" y="530225"/>
            <a:ext cx="8183562" cy="4187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8300" lvl="2" marL="1371600" marR="0" rtl="0" algn="l">
              <a:spcBef>
                <a:spcPts val="250"/>
              </a:spcBef>
              <a:spcAft>
                <a:spcPts val="0"/>
              </a:spcAft>
              <a:buClr>
                <a:srgbClr val="FF0041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63728" lvl="3" marL="1828800" marR="0" rtl="0" algn="l">
              <a:spcBef>
                <a:spcPts val="225"/>
              </a:spcBef>
              <a:spcAft>
                <a:spcPts val="0"/>
              </a:spcAft>
              <a:buClr>
                <a:srgbClr val="FF0041"/>
              </a:buClr>
              <a:buSzPts val="2128"/>
              <a:buFont typeface="Verdana"/>
              <a:buChar char="◦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250"/>
              </a:spcBef>
              <a:spcAft>
                <a:spcPts val="0"/>
              </a:spcAft>
              <a:buClr>
                <a:srgbClr val="EB31B4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6550" lvl="5" marL="2743200" marR="0" rtl="0" algn="l">
              <a:spcBef>
                <a:spcPts val="250"/>
              </a:spcBef>
              <a:spcAft>
                <a:spcPts val="0"/>
              </a:spcAft>
              <a:buClr>
                <a:srgbClr val="E931B2"/>
              </a:buClr>
              <a:buSzPts val="1700"/>
              <a:buFont typeface="Verdana"/>
              <a:buChar char="◦"/>
              <a:defRPr b="0" i="0" sz="1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23850" lvl="6" marL="3200400" marR="0" rtl="0" algn="l">
              <a:spcBef>
                <a:spcPts val="255"/>
              </a:spcBef>
              <a:spcAft>
                <a:spcPts val="0"/>
              </a:spcAft>
              <a:buClr>
                <a:srgbClr val="E931B2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23850" lvl="7" marL="3657600" marR="0" rtl="0" algn="l">
              <a:spcBef>
                <a:spcPts val="257"/>
              </a:spcBef>
              <a:spcAft>
                <a:spcPts val="0"/>
              </a:spcAft>
              <a:buClr>
                <a:srgbClr val="E931B2"/>
              </a:buClr>
              <a:buSzPts val="1500"/>
              <a:buFont typeface="Verdana"/>
              <a:buChar char="◦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23850" lvl="8" marL="4114800" marR="0" rtl="0" algn="l">
              <a:spcBef>
                <a:spcPts val="255"/>
              </a:spcBef>
              <a:spcAft>
                <a:spcPts val="0"/>
              </a:spcAft>
              <a:buClr>
                <a:srgbClr val="E931B2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8" name="Google Shape;28;p26"/>
          <p:cNvSpPr txBox="1"/>
          <p:nvPr>
            <p:ph idx="10" type="dt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26"/>
          <p:cNvSpPr txBox="1"/>
          <p:nvPr>
            <p:ph idx="11" type="ftr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6"/>
          <p:cNvSpPr txBox="1"/>
          <p:nvPr>
            <p:ph idx="12" type="sldNum"/>
          </p:nvPr>
        </p:nvSpPr>
        <p:spPr>
          <a:xfrm>
            <a:off x="8348662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9A9A"/>
              </a:buClr>
              <a:buSzPts val="1000"/>
              <a:buFont typeface="Verdana"/>
              <a:buNone/>
              <a:defRPr b="0" i="0" sz="1000" u="none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area2ciancaleoni@gmail.com" TargetMode="External"/><Relationship Id="rId4" Type="http://schemas.openxmlformats.org/officeDocument/2006/relationships/hyperlink" Target="mailto:tsmreeaccoglienza.municipio10@aslroma3.it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area2ciancaleoni@gmail.com" TargetMode="External"/><Relationship Id="rId4" Type="http://schemas.openxmlformats.org/officeDocument/2006/relationships/hyperlink" Target="mailto:area2ciancaleoni@gmail.com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Relationship Id="rId4" Type="http://schemas.openxmlformats.org/officeDocument/2006/relationships/hyperlink" Target="mailto:segreteria.didattica@icgiovannipaoloii.edu.it" TargetMode="External"/><Relationship Id="rId5" Type="http://schemas.openxmlformats.org/officeDocument/2006/relationships/hyperlink" Target="mailto:segreteria.didattica@icgiovannipaoloii.edu.it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segreteria.didattica@icgiovannipaoloii.edu.it" TargetMode="External"/><Relationship Id="rId4" Type="http://schemas.openxmlformats.org/officeDocument/2006/relationships/hyperlink" Target="mailto:area2ciancaleoni@gmail.com" TargetMode="External"/><Relationship Id="rId5" Type="http://schemas.openxmlformats.org/officeDocument/2006/relationships/hyperlink" Target="mailto:sportellogenitori@gmail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3.jp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>
            <p:ph type="ctrTitle"/>
          </p:nvPr>
        </p:nvSpPr>
        <p:spPr>
          <a:xfrm>
            <a:off x="714375" y="928687"/>
            <a:ext cx="7772400" cy="23288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995"/>
              </a:buClr>
              <a:buSzPts val="4100"/>
              <a:buFont typeface="Verdana"/>
              <a:buNone/>
            </a:pPr>
            <a:br>
              <a:rPr b="1" i="0" lang="en-US" sz="4100" u="non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1" i="0" lang="en-US" sz="4100" u="non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1" i="0" lang="en-US" sz="4100" u="non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1" i="0" lang="en-US" sz="4100" u="non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1" i="0" lang="en-US" sz="4100" u="non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1" i="0" lang="en-US" sz="4100" u="non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40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  <a:t>PERCORSO </a:t>
            </a:r>
            <a:br>
              <a:rPr b="1" i="0" lang="en-US" sz="40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40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  <a:t> ACCOGLIENZA ALUNNI CON BES</a:t>
            </a:r>
            <a:br>
              <a:rPr b="1" i="0" lang="en-US" sz="41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sp>
        <p:nvSpPr>
          <p:cNvPr id="82" name="Google Shape;82;p1"/>
          <p:cNvSpPr txBox="1"/>
          <p:nvPr>
            <p:ph idx="1" type="subTitle"/>
          </p:nvPr>
        </p:nvSpPr>
        <p:spPr>
          <a:xfrm>
            <a:off x="5148250" y="4510075"/>
            <a:ext cx="3510000" cy="8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0">
            <a:noAutofit/>
          </a:bodyPr>
          <a:lstStyle/>
          <a:p>
            <a:pPr indent="0" lvl="0" marL="365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i="1" lang="en-US" sz="1800">
                <a:solidFill>
                  <a:schemeClr val="accent5"/>
                </a:solidFill>
                <a:latin typeface="Arimo"/>
                <a:ea typeface="Arimo"/>
                <a:cs typeface="Arimo"/>
                <a:sym typeface="Arimo"/>
              </a:rPr>
              <a:t>a cura della Commissione per Inclusione dell’I.C. “Giovanni Paolo II”</a:t>
            </a:r>
            <a:endParaRPr b="1" i="1" sz="1800">
              <a:solidFill>
                <a:schemeClr val="accent5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3651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3" name="Google Shape;83;p1"/>
          <p:cNvSpPr txBox="1"/>
          <p:nvPr/>
        </p:nvSpPr>
        <p:spPr>
          <a:xfrm>
            <a:off x="714375" y="5724525"/>
            <a:ext cx="4391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9E"/>
              </a:buClr>
              <a:buSzPts val="1800"/>
              <a:buFont typeface="Arimo"/>
              <a:buNone/>
            </a:pPr>
            <a:r>
              <a:t/>
            </a:r>
            <a:endParaRPr b="1" i="1" sz="1800">
              <a:solidFill>
                <a:srgbClr val="00349E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9E"/>
              </a:buClr>
              <a:buSzPts val="1800"/>
              <a:buFont typeface="Arimo"/>
              <a:buNone/>
            </a:pPr>
            <a:r>
              <a:rPr b="1" lang="en-US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con approvazione del Collegio dei Docenti del 24/06/22 del.n. 55 </a:t>
            </a:r>
            <a:r>
              <a:rPr b="1" lang="en-US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del Cons. di Istituto n.15 del 27/06/2022 </a:t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/>
          <p:nvPr/>
        </p:nvSpPr>
        <p:spPr>
          <a:xfrm>
            <a:off x="500062" y="785812"/>
            <a:ext cx="8072437" cy="466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>
              <a:solidFill>
                <a:srgbClr val="E900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006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E90062"/>
                </a:solidFill>
                <a:latin typeface="Arial"/>
                <a:ea typeface="Arial"/>
                <a:cs typeface="Arial"/>
                <a:sym typeface="Arial"/>
              </a:rPr>
              <a:t>LA SCUOLA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>
              <a:solidFill>
                <a:srgbClr val="E900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OSSERVA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DOCUMENTA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i="0" sz="3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COMUNICA ALLA FAMIGLIA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/>
          <p:nvPr>
            <p:ph type="title"/>
          </p:nvPr>
        </p:nvSpPr>
        <p:spPr>
          <a:xfrm>
            <a:off x="503237" y="5143500"/>
            <a:ext cx="8183562" cy="7858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9E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  <a:t>1° STEP: OSSERVARE</a:t>
            </a:r>
            <a:endParaRPr/>
          </a:p>
        </p:txBody>
      </p:sp>
      <p:sp>
        <p:nvSpPr>
          <p:cNvPr id="148" name="Google Shape;148;p11"/>
          <p:cNvSpPr txBox="1"/>
          <p:nvPr/>
        </p:nvSpPr>
        <p:spPr>
          <a:xfrm>
            <a:off x="500062" y="928687"/>
            <a:ext cx="7858125" cy="4154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SCUOLA </a:t>
            </a:r>
            <a:endParaRPr/>
          </a:p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OSSERVA     DOCUMENTA </a:t>
            </a:r>
            <a:endParaRPr/>
          </a:p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PERCORSO SCOLASTICO DEGLI ALUNNI </a:t>
            </a:r>
            <a:endParaRPr/>
          </a:p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INFANZIA 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2400" u="none">
                <a:solidFill>
                  <a:srgbClr val="009644"/>
                </a:solidFill>
                <a:latin typeface="Arial"/>
                <a:ea typeface="Arial"/>
                <a:cs typeface="Arial"/>
                <a:sym typeface="Arial"/>
              </a:rPr>
              <a:t>PRIMARIA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en-US" sz="2400" u="none">
                <a:solidFill>
                  <a:srgbClr val="2C71FF"/>
                </a:solidFill>
                <a:latin typeface="Arial"/>
                <a:ea typeface="Arial"/>
                <a:cs typeface="Arial"/>
                <a:sym typeface="Arial"/>
              </a:rPr>
              <a:t>SEC. I GRADO</a:t>
            </a:r>
            <a:endParaRPr/>
          </a:p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PROVE DI LIBERA OSSERVAZIONE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SEGNALI DI ATTENZIONE PER DSA </a:t>
            </a:r>
            <a:endParaRPr/>
          </a:p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DIFFICOLTÀ DI ALTRO TIPO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DOCENTI</a:t>
            </a:r>
            <a:endParaRPr/>
          </a:p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INFORMERANNO LA FAMIGLIA </a:t>
            </a:r>
            <a:endParaRPr/>
          </a:p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METTERANNO IN ATTO STRATEGIE</a:t>
            </a:r>
            <a:endParaRPr/>
          </a:p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RECUPERO E POTENZIAMENTO</a:t>
            </a:r>
            <a:endParaRPr/>
          </a:p>
        </p:txBody>
      </p:sp>
      <p:sp>
        <p:nvSpPr>
          <p:cNvPr id="149" name="Google Shape;149;p11"/>
          <p:cNvSpPr txBox="1"/>
          <p:nvPr/>
        </p:nvSpPr>
        <p:spPr>
          <a:xfrm>
            <a:off x="3286125" y="3500437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/>
          <p:nvPr>
            <p:ph type="title"/>
          </p:nvPr>
        </p:nvSpPr>
        <p:spPr>
          <a:xfrm>
            <a:off x="503237" y="5429250"/>
            <a:ext cx="4997450" cy="608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9E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  <a:t>COSA OSSERVARE</a:t>
            </a:r>
            <a:endParaRPr/>
          </a:p>
        </p:txBody>
      </p:sp>
      <p:sp>
        <p:nvSpPr>
          <p:cNvPr id="155" name="Google Shape;155;p12"/>
          <p:cNvSpPr txBox="1"/>
          <p:nvPr>
            <p:ph idx="1" type="body"/>
          </p:nvPr>
        </p:nvSpPr>
        <p:spPr>
          <a:xfrm>
            <a:off x="514350" y="530225"/>
            <a:ext cx="3932237" cy="475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dai 4 ai 6/7 anni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⚫"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Difficoltà di linguaggio, di pronuncia dei suoni o frasi incomplete  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⚫"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Prassie fine motorie e/o grosso motorie incerte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⚫"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Impugnatura scorretta dello strumento grafico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⚫"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Difficoltà a riconoscere le lettere del proprio nome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⚫"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Scarsa abilità nell’utilizzo delle parole nei giochi linguistici, nelle rime, nelle storielle inventate, nell’invenzione di nomi per i personaggi, nelle filastrocche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⚫"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Difficoltà nel comprendere frasi o semplici consegne 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⚫"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Disinteresse per i giochi di parole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⚫"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Non adeguata padronanza fonologica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⚫"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Difficoltà nella copia da modello e disordine nel foglio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⚫"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Difficoltà generiche di attenzione 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⚫"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Difficoltà nella gestione delle proprie emozioni 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⚫"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Goffaggine motoria</a:t>
            </a:r>
            <a:endParaRPr/>
          </a:p>
          <a:p>
            <a:pPr indent="-265112" lvl="0" marL="265112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sp>
        <p:nvSpPr>
          <p:cNvPr id="156" name="Google Shape;156;p12"/>
          <p:cNvSpPr txBox="1"/>
          <p:nvPr>
            <p:ph idx="2" type="body"/>
          </p:nvPr>
        </p:nvSpPr>
        <p:spPr>
          <a:xfrm>
            <a:off x="4756150" y="530225"/>
            <a:ext cx="3930650" cy="5113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65112" lvl="0" marL="26511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dagli 8 ai 12/13 anni</a:t>
            </a:r>
            <a:endParaRPr b="0" i="0" sz="1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⚫"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Difficoltà di copiatura dalla lavagna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⚫"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Perdita della riga e salto della parola in lettura 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⚫"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Difficoltà ad utilizzare lo spazio del foglio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⚫"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Irregolarità del tratto grafico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⚫"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Scrittura con caratteri troppo grandi e/o troppo piccoli 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⚫"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Difficoltà nel seguire la linearità del rigo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⚫"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Confusione e sostituzione di lettere in particolare con l’uso dello stampato  minuscolo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⚫"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Lettere e numeri scritti a specchio 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⚫"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Sostituzione di suoni simili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⚫"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Omissione nei suoni difficili da pronunciare 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⚫"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Difficoltà nell’uso delle doppie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⚫"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Generale inadeguata padronanza fonologica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⚫"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Punteggiatura e/o maiuscole ignorate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⚫"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Difficoltà ad imparare l’ordine alfabetico e ad usarlo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⚫"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Difficoltà a memorizzare sequenze, termini difficili e specifici delle discipline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⚫"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Difficoltà nell’apprendere la lingua straniera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⚫"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Difficoltà a mantenere l’attenzione e la concentrazione per tempi prolungati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⚫"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Difficoltà ad essere puntali nella comprensione e nell’esecuzione delle consegne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⚫"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Difficoltà a leggere l’orologio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⚫"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Difficoltà a memorizzare i giorni della settimana, i mesi, l’ordine alfabetico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⚫"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Difficoltà nella gestione delle proprie emozioni 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Char char="⚫"/>
            </a:pPr>
            <a:r>
              <a:rPr b="0" i="0" lang="en-US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Difficoltà nelle relazione con i pari e con gli adulti</a:t>
            </a:r>
            <a:endParaRPr/>
          </a:p>
          <a:p>
            <a:pPr indent="-22955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560"/>
              <a:buFont typeface="Noto Sans Symbols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9553" lvl="0" marL="265113" marR="0" rtl="0" algn="l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560"/>
              <a:buFont typeface="Noto Sans Symbols"/>
              <a:buNone/>
            </a:pPr>
            <a:r>
              <a:t/>
            </a:r>
            <a:endParaRPr b="0" i="0" sz="7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/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9E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  <a:t>2° STEP: POTENZIARE</a:t>
            </a:r>
            <a:endParaRPr/>
          </a:p>
        </p:txBody>
      </p:sp>
      <p:pic>
        <p:nvPicPr>
          <p:cNvPr id="162" name="Google Shape;16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4950" y="1390650"/>
            <a:ext cx="6138862" cy="40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/>
          <p:nvPr>
            <p:ph type="title"/>
          </p:nvPr>
        </p:nvSpPr>
        <p:spPr>
          <a:xfrm>
            <a:off x="503237" y="5357812"/>
            <a:ext cx="8183562" cy="679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9E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  <a:t>2° STEP: POTENZIARE</a:t>
            </a:r>
            <a:endParaRPr/>
          </a:p>
        </p:txBody>
      </p:sp>
      <p:pic>
        <p:nvPicPr>
          <p:cNvPr id="169" name="Google Shape;16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4950" y="1390650"/>
            <a:ext cx="6138862" cy="40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 txBox="1"/>
          <p:nvPr>
            <p:ph type="title"/>
          </p:nvPr>
        </p:nvSpPr>
        <p:spPr>
          <a:xfrm>
            <a:off x="4429125" y="5357812"/>
            <a:ext cx="4257675" cy="6778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9E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  <a:t>Come si procede?</a:t>
            </a:r>
            <a:endParaRPr/>
          </a:p>
        </p:txBody>
      </p:sp>
      <p:sp>
        <p:nvSpPr>
          <p:cNvPr id="175" name="Google Shape;175;p15"/>
          <p:cNvSpPr txBox="1"/>
          <p:nvPr>
            <p:ph idx="1" type="body"/>
          </p:nvPr>
        </p:nvSpPr>
        <p:spPr>
          <a:xfrm>
            <a:off x="608012" y="500062"/>
            <a:ext cx="7893050" cy="642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46300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FAMIGLIA FAVOREVOLE</a:t>
            </a:r>
            <a:endParaRPr/>
          </a:p>
        </p:txBody>
      </p:sp>
      <p:sp>
        <p:nvSpPr>
          <p:cNvPr id="176" name="Google Shape;176;p15"/>
          <p:cNvSpPr txBox="1"/>
          <p:nvPr>
            <p:ph idx="1" type="body"/>
          </p:nvPr>
        </p:nvSpPr>
        <p:spPr>
          <a:xfrm>
            <a:off x="642937" y="1143000"/>
            <a:ext cx="3786187" cy="435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2" lvl="0" marL="26511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r>
              <a:rPr b="1" i="0" lang="en-US" sz="12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  <a:t>DOCENTE</a:t>
            </a:r>
            <a:endParaRPr b="0" i="0" sz="1200" u="none">
              <a:solidFill>
                <a:srgbClr val="00349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r>
              <a:rPr b="1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Informa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r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Figura Strumentale Area 2 BES/DSA via mail </a:t>
            </a:r>
            <a:r>
              <a:rPr b="1" i="0" lang="en-US" sz="1200" u="sng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area2ciancaleoni@gmail.com</a:t>
            </a:r>
            <a:r>
              <a:rPr b="1" i="0" lang="en-US" sz="12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r>
              <a:rPr b="1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Consegna 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r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Segreteria la scheda di Segnalazione e il Consenso firmati dal Genitore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r>
              <a:rPr b="1" i="0" lang="en-US" sz="12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  <a:t>SEGRETERIA 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r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scheda alla firma del </a:t>
            </a:r>
            <a:r>
              <a:rPr b="1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Dirigente Scolastico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r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potrà convocare i Docenti per ulteriori informazioni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r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La Segreteria protocolla la scheda e convoca la famiglia per la consegna della scheda di Segnalazione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r>
              <a:rPr b="1" i="0" lang="en-US" sz="12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  <a:t>FIGURA STRUMENTALE AREA 2 BES/DSA</a:t>
            </a:r>
            <a:endParaRPr b="0" i="0" sz="1200" u="none">
              <a:solidFill>
                <a:srgbClr val="00349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r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Visiona la documentazione</a:t>
            </a:r>
            <a:endParaRPr/>
          </a:p>
          <a:p>
            <a:pPr indent="-265112" lvl="0" marL="265112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r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Contatta telefonicamente la famiglia</a:t>
            </a:r>
            <a:endParaRPr/>
          </a:p>
        </p:txBody>
      </p:sp>
      <p:sp>
        <p:nvSpPr>
          <p:cNvPr id="177" name="Google Shape;177;p15"/>
          <p:cNvSpPr txBox="1"/>
          <p:nvPr/>
        </p:nvSpPr>
        <p:spPr>
          <a:xfrm>
            <a:off x="4500562" y="1071562"/>
            <a:ext cx="4071937" cy="3846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FAMIGLIA</a:t>
            </a:r>
            <a:endParaRPr b="0" i="0" sz="1600" u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Inoltra </a:t>
            </a:r>
            <a:r>
              <a:rPr b="1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via mail</a:t>
            </a: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US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tsmreeaccoglienza.municipio10@aslroma3.it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domanda di prima accoglienza 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allega la scheda di segnalazione rilasciata dalla Scuola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Oppure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Attraverso il Pediatra con impegnativa per Visita neuropsichiatrica infantile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Oppure</a:t>
            </a: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presso strutture private di libera scelta, meglio se accreditate e con la presenza di equipe multidisciplinari</a:t>
            </a: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"/>
          <p:cNvSpPr txBox="1"/>
          <p:nvPr>
            <p:ph type="title"/>
          </p:nvPr>
        </p:nvSpPr>
        <p:spPr>
          <a:xfrm>
            <a:off x="503237" y="5643562"/>
            <a:ext cx="8183562" cy="642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9E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  <a:t>Come si procede?</a:t>
            </a:r>
            <a:endParaRPr/>
          </a:p>
        </p:txBody>
      </p:sp>
      <p:sp>
        <p:nvSpPr>
          <p:cNvPr id="183" name="Google Shape;183;p16"/>
          <p:cNvSpPr txBox="1"/>
          <p:nvPr/>
        </p:nvSpPr>
        <p:spPr>
          <a:xfrm>
            <a:off x="785812" y="571500"/>
            <a:ext cx="75009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1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FAMIGLIA NON FAVOREVOLE</a:t>
            </a:r>
            <a:endParaRPr/>
          </a:p>
        </p:txBody>
      </p:sp>
      <p:sp>
        <p:nvSpPr>
          <p:cNvPr id="184" name="Google Shape;184;p16"/>
          <p:cNvSpPr txBox="1"/>
          <p:nvPr/>
        </p:nvSpPr>
        <p:spPr>
          <a:xfrm>
            <a:off x="1428750" y="928687"/>
            <a:ext cx="5857875" cy="532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9E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  <a:t>DOCENTE</a:t>
            </a:r>
            <a:endParaRPr b="0" i="0" sz="1600" u="none">
              <a:solidFill>
                <a:srgbClr val="00349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Informa</a:t>
            </a:r>
            <a:r>
              <a:rPr b="1" i="0" lang="en-US" sz="16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Figura Strumentale Area 2 BES/DSA via mail </a:t>
            </a:r>
            <a:r>
              <a:rPr b="1" i="0" lang="en-US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area2ciancaleoni@gmail.com</a:t>
            </a:r>
            <a:r>
              <a:rPr b="1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Consegna in Segreteria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 la scheda di Segnalazione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2. il modulo di NON Consenso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3. Verbalizza l’incontro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9E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  <a:t>Figura Strumentale AREA 2 BES/DSA + DOCENTE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esaminano la situazione dell’alunno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eventuale osservazione in classe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 il team/Consiglio di Classe ritiene opportuno, fornisce strumenti compensativi</a:t>
            </a:r>
            <a:endParaRPr b="0" i="0" sz="16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SE  ANCORA EVIDENTI LE DIFFICOLTÀ RILEVATE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US" sz="16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  <a:t>DOCENTE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US" sz="160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informa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Funzione Strumentale Area 2 BES/DSA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via mail </a:t>
            </a:r>
            <a:r>
              <a:rPr b="1" i="0" lang="en-US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area2ciancaleoni@gmail.com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che </a:t>
            </a:r>
            <a:r>
              <a:rPr b="1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provvederà a darne comunicazione al DS</a:t>
            </a: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/>
          <p:nvPr>
            <p:ph type="title"/>
          </p:nvPr>
        </p:nvSpPr>
        <p:spPr>
          <a:xfrm>
            <a:off x="503237" y="1714500"/>
            <a:ext cx="8183700" cy="29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9E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  <a:t>4° STEP</a:t>
            </a:r>
            <a:br>
              <a:rPr b="1" i="0" lang="en-US" sz="36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36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  <a:t> ACQUISIZIONE CERTIFICAZIONE </a:t>
            </a:r>
            <a:r>
              <a:rPr lang="en-US">
                <a:solidFill>
                  <a:srgbClr val="00349E"/>
                </a:solidFill>
              </a:rPr>
              <a:t>DSA</a:t>
            </a:r>
            <a:r>
              <a:rPr b="1" i="0" lang="en-US" sz="36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  <a:t> L.170/10</a:t>
            </a:r>
            <a:br>
              <a:rPr b="1" i="0" lang="en-US" sz="36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36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  <a:t>PDP</a:t>
            </a:r>
            <a:endParaRPr/>
          </a:p>
        </p:txBody>
      </p:sp>
      <p:sp>
        <p:nvSpPr>
          <p:cNvPr id="190" name="Google Shape;190;p17"/>
          <p:cNvSpPr txBox="1"/>
          <p:nvPr/>
        </p:nvSpPr>
        <p:spPr>
          <a:xfrm>
            <a:off x="714375" y="642937"/>
            <a:ext cx="7786687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622300"/>
            <a:ext cx="7486650" cy="526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157d64be5fd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" y="633412"/>
            <a:ext cx="7710488" cy="509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928687" y="642937"/>
            <a:ext cx="72867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>
                <a:solidFill>
                  <a:srgbClr val="00349E"/>
                </a:solidFill>
                <a:latin typeface="Arial"/>
                <a:ea typeface="Arial"/>
                <a:cs typeface="Arial"/>
                <a:sym typeface="Arial"/>
              </a:rPr>
              <a:t>PERCORSO DI ACCOGLIENZA </a:t>
            </a:r>
            <a:endParaRPr/>
          </a:p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INFORMARE</a:t>
            </a:r>
            <a:endParaRPr/>
          </a:p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CONDIVIDERE </a:t>
            </a:r>
            <a:endParaRPr/>
          </a:p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PROGETTARE </a:t>
            </a:r>
            <a:endParaRPr/>
          </a:p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STRATEGIE EFFICACI </a:t>
            </a:r>
            <a:endParaRPr/>
          </a:p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SCUOLA - FAMIGLIA</a:t>
            </a:r>
            <a:endParaRPr sz="2400"/>
          </a:p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FIGURE PROFESSIONALI</a:t>
            </a:r>
            <a:r>
              <a:rPr lang="en-US" sz="2400"/>
              <a:t> - TERRITORIO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17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RETE OTTIMALE CRESCITA  E  MATURAZIONE.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57d64be5fd_0_6"/>
          <p:cNvSpPr txBox="1"/>
          <p:nvPr>
            <p:ph type="title"/>
          </p:nvPr>
        </p:nvSpPr>
        <p:spPr>
          <a:xfrm>
            <a:off x="1171575" y="4986325"/>
            <a:ext cx="7515300" cy="890700"/>
          </a:xfrm>
          <a:prstGeom prst="rect">
            <a:avLst/>
          </a:prstGeom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340">
                <a:solidFill>
                  <a:schemeClr val="accent5"/>
                </a:solidFill>
              </a:rPr>
              <a:t>Come prendere appuntamento per Consulenza Scuola/Famiglia/Terapisti?</a:t>
            </a:r>
            <a:endParaRPr sz="2340">
              <a:solidFill>
                <a:schemeClr val="accent5"/>
              </a:solidFill>
            </a:endParaRPr>
          </a:p>
        </p:txBody>
      </p:sp>
      <p:pic>
        <p:nvPicPr>
          <p:cNvPr id="207" name="Google Shape;207;g157d64be5fd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847725"/>
            <a:ext cx="1800225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157d64be5fd_0_6"/>
          <p:cNvSpPr txBox="1"/>
          <p:nvPr/>
        </p:nvSpPr>
        <p:spPr>
          <a:xfrm>
            <a:off x="3590925" y="685800"/>
            <a:ext cx="505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9" name="Google Shape;209;g157d64be5fd_0_6"/>
          <p:cNvSpPr txBox="1"/>
          <p:nvPr/>
        </p:nvSpPr>
        <p:spPr>
          <a:xfrm>
            <a:off x="2781300" y="561975"/>
            <a:ext cx="57339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dana"/>
              <a:buAutoNum type="arabicPeriod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Famiglia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invia mail alla Scuola all’ indirizzo </a:t>
            </a:r>
            <a:r>
              <a:rPr lang="en-US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segreteria.didattica@icgiovannipaoloii.edu.it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nella quale chiede un colloquio di Consulenza con la partecipazione dello specialista che segue il bambino/a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dana"/>
              <a:buAutoNum type="arabicPeriod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Scuola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fatte salve le esigenze di servizio, comunicherà la disponibilità alla famiglia il giorno e l’ora (solitamente il Giovedì mattina entro le ore 13) 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dana"/>
              <a:buAutoNum type="arabicPeriod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Successivamente la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 Famiglia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contatterà il terapista del bambino/a per comunicare l’appuntamento fissato dalla Scuola. 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dana"/>
              <a:buAutoNum type="arabicPeriod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>
                <a:solidFill>
                  <a:srgbClr val="FF0041"/>
                </a:solidFill>
                <a:latin typeface="Verdana"/>
                <a:ea typeface="Verdana"/>
                <a:cs typeface="Verdana"/>
                <a:sym typeface="Verdana"/>
              </a:rPr>
              <a:t>conferma dell’appuntamento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va inviata dalla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Famiglia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alla Scuola sempre alla mail </a:t>
            </a:r>
            <a:r>
              <a:rPr lang="en-US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segreteria.didattica@icgiovannipaoloii.edu.it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fornendo anche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Nome e Cognome e la mail dello specialista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che interverrà.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dana"/>
              <a:buAutoNum type="arabicPeriod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Funzione Strumentale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per gli alunni con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BES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invierà i codici riunione per la piattaforma Zoom alle parti interessate.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0" name="Google Shape;210;g157d64be5fd_0_6"/>
          <p:cNvSpPr txBox="1"/>
          <p:nvPr/>
        </p:nvSpPr>
        <p:spPr>
          <a:xfrm>
            <a:off x="476250" y="2843250"/>
            <a:ext cx="2305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Per gli alunni con BES L.170/10 viene redatto il PDP, non è previsto il GLO, bensì un incontro di Consulenza con gli Specialisti che seguono il bambino/a </a:t>
            </a:r>
            <a:r>
              <a:rPr lang="en-US" u="sng">
                <a:latin typeface="Verdana"/>
                <a:ea typeface="Verdana"/>
                <a:cs typeface="Verdana"/>
                <a:sym typeface="Verdana"/>
              </a:rPr>
              <a:t>su richiesta della Famiglia</a:t>
            </a:r>
            <a:endParaRPr u="sng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/>
          <p:nvPr>
            <p:ph type="title"/>
          </p:nvPr>
        </p:nvSpPr>
        <p:spPr>
          <a:xfrm>
            <a:off x="503237" y="1285875"/>
            <a:ext cx="8183562" cy="300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9E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  <a:t>4° STEP</a:t>
            </a:r>
            <a:br>
              <a:rPr b="1" i="0" lang="en-US" sz="36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36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  <a:t> ACQUISIZIONE </a:t>
            </a:r>
            <a:br>
              <a:rPr b="1" i="0" lang="en-US" sz="36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36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  <a:t>DIAGNOSI E </a:t>
            </a:r>
            <a:br>
              <a:rPr b="1" i="0" lang="en-US" sz="36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3600" u="none">
                <a:solidFill>
                  <a:srgbClr val="00349E"/>
                </a:solidFill>
                <a:latin typeface="Verdana"/>
                <a:ea typeface="Verdana"/>
                <a:cs typeface="Verdana"/>
                <a:sym typeface="Verdana"/>
              </a:rPr>
              <a:t>L. 104/92 - PEI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275" y="407987"/>
            <a:ext cx="8058150" cy="648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950" y="688975"/>
            <a:ext cx="8040687" cy="555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075" y="781050"/>
            <a:ext cx="7381875" cy="508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57d64be5fd_0_30"/>
          <p:cNvSpPr txBox="1"/>
          <p:nvPr>
            <p:ph type="title"/>
          </p:nvPr>
        </p:nvSpPr>
        <p:spPr>
          <a:xfrm>
            <a:off x="503237" y="4986337"/>
            <a:ext cx="8183700" cy="1050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57d64be5fd_0_30"/>
          <p:cNvSpPr txBox="1"/>
          <p:nvPr/>
        </p:nvSpPr>
        <p:spPr>
          <a:xfrm>
            <a:off x="657225" y="2133600"/>
            <a:ext cx="7886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CONTATTI</a:t>
            </a:r>
            <a:endParaRPr b="1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Invio documentazione </a:t>
            </a:r>
            <a:r>
              <a:rPr lang="en-US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segreteria.didattica@icgiovannipaoloii.edu.it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Copia conoscenza documentazione </a:t>
            </a:r>
            <a:r>
              <a:rPr lang="en-US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area2ciancaleoni@gmail.com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Prenotazione colloquio Consulenza pedagogica </a:t>
            </a:r>
            <a:r>
              <a:rPr lang="en-US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sportellogenitori@gmail.com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 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>
            <p:ph type="title"/>
          </p:nvPr>
        </p:nvSpPr>
        <p:spPr>
          <a:xfrm>
            <a:off x="285750" y="428625"/>
            <a:ext cx="8183562" cy="608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D3"/>
              </a:buClr>
              <a:buSzPts val="3200"/>
              <a:buFont typeface="Verdana"/>
              <a:buNone/>
            </a:pPr>
            <a:r>
              <a:rPr b="1" i="0" lang="en-US" sz="3200" u="none">
                <a:solidFill>
                  <a:srgbClr val="005BD3"/>
                </a:solidFill>
                <a:latin typeface="Verdana"/>
                <a:ea typeface="Verdana"/>
                <a:cs typeface="Verdana"/>
                <a:sym typeface="Verdana"/>
              </a:rPr>
              <a:t>LA SCUOLA</a:t>
            </a:r>
            <a:endParaRPr/>
          </a:p>
        </p:txBody>
      </p:sp>
      <p:sp>
        <p:nvSpPr>
          <p:cNvPr id="94" name="Google Shape;94;p3"/>
          <p:cNvSpPr txBox="1"/>
          <p:nvPr/>
        </p:nvSpPr>
        <p:spPr>
          <a:xfrm>
            <a:off x="1500187" y="1071562"/>
            <a:ext cx="6429375" cy="1428750"/>
          </a:xfrm>
          <a:prstGeom prst="rect">
            <a:avLst/>
          </a:prstGeom>
          <a:solidFill>
            <a:srgbClr val="4C99FF"/>
          </a:solidFill>
          <a:ln cap="flat" cmpd="sng" w="42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b="0" i="0" lang="en-US" sz="24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	F</a:t>
            </a:r>
            <a:r>
              <a:rPr b="0" i="0" lang="en-US" sz="24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ornisce informazioni sul 		      significato di BES e DSA</a:t>
            </a:r>
            <a:endParaRPr/>
          </a:p>
        </p:txBody>
      </p:sp>
      <p:sp>
        <p:nvSpPr>
          <p:cNvPr id="95" name="Google Shape;95;p3"/>
          <p:cNvSpPr txBox="1"/>
          <p:nvPr/>
        </p:nvSpPr>
        <p:spPr>
          <a:xfrm>
            <a:off x="1500187" y="2714625"/>
            <a:ext cx="6429375" cy="1428750"/>
          </a:xfrm>
          <a:prstGeom prst="rect">
            <a:avLst/>
          </a:prstGeom>
          <a:solidFill>
            <a:schemeClr val="accent1"/>
          </a:solidFill>
          <a:ln cap="flat" cmpd="sng" w="42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b="0" i="0" lang="en-US" sz="24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     Fornisce indicazioni      	amministrative, didattiche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b="0" i="0" lang="en-US" sz="24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ed educative</a:t>
            </a:r>
            <a:endParaRPr/>
          </a:p>
        </p:txBody>
      </p:sp>
      <p:sp>
        <p:nvSpPr>
          <p:cNvPr id="96" name="Google Shape;96;p3"/>
          <p:cNvSpPr txBox="1"/>
          <p:nvPr/>
        </p:nvSpPr>
        <p:spPr>
          <a:xfrm>
            <a:off x="1500187" y="4357687"/>
            <a:ext cx="6429375" cy="1428750"/>
          </a:xfrm>
          <a:prstGeom prst="rect">
            <a:avLst/>
          </a:prstGeom>
          <a:solidFill>
            <a:schemeClr val="accent1"/>
          </a:solidFill>
          <a:ln cap="flat" cmpd="sng" w="425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b="0" i="0" lang="en-US" sz="24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		 Orienta e supporta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b="0" i="0" lang="en-US" sz="24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			le famiglie</a:t>
            </a:r>
            <a:endParaRPr/>
          </a:p>
        </p:txBody>
      </p:sp>
      <p:pic>
        <p:nvPicPr>
          <p:cNvPr descr="C:\Users\silva\AppData\Local\Microsoft\Windows\INetCache\IE\U6G2O6UQ\information-1015297_960_720[1].jpg" id="97" name="Google Shape;9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0200" y="1142988"/>
            <a:ext cx="128587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fo.jpg" id="98" name="Google Shape;9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5275" y="2786050"/>
            <a:ext cx="1285875" cy="12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/>
          <p:nvPr/>
        </p:nvSpPr>
        <p:spPr>
          <a:xfrm>
            <a:off x="6561637" y="4429150"/>
            <a:ext cx="1214400" cy="1285800"/>
          </a:xfrm>
          <a:prstGeom prst="roundRect">
            <a:avLst>
              <a:gd fmla="val 2160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42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title"/>
          </p:nvPr>
        </p:nvSpPr>
        <p:spPr>
          <a:xfrm>
            <a:off x="503237" y="428625"/>
            <a:ext cx="818356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995"/>
              </a:buClr>
              <a:buSzPct val="100000"/>
              <a:buFont typeface="Verdana"/>
              <a:buNone/>
            </a:pPr>
            <a:br>
              <a:rPr b="1" i="0" lang="en-US" sz="2500" u="non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1" i="0" lang="en-US" sz="2500" u="non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b="1" i="0" lang="en-US" sz="2500" u="non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1" i="0" sz="2500" u="none">
              <a:solidFill>
                <a:srgbClr val="FF499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995"/>
              </a:buClr>
              <a:buSzPct val="89285"/>
              <a:buFont typeface="Verdana"/>
              <a:buNone/>
            </a:pPr>
            <a:r>
              <a:rPr b="1" i="0" lang="en-US" sz="2800" u="non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rPr>
              <a:t>Il Gruppo di Lavoro per l’Inclusione</a:t>
            </a:r>
            <a:br>
              <a:rPr b="1" i="0" lang="en-US" sz="2800" u="non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800" u="non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rPr>
              <a:t>GLI</a:t>
            </a:r>
            <a:endParaRPr/>
          </a:p>
        </p:txBody>
      </p:sp>
      <p:sp>
        <p:nvSpPr>
          <p:cNvPr id="105" name="Google Shape;105;p4"/>
          <p:cNvSpPr txBox="1"/>
          <p:nvPr/>
        </p:nvSpPr>
        <p:spPr>
          <a:xfrm>
            <a:off x="785812" y="1857375"/>
            <a:ext cx="72867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Come da normativa vigente, nel nostro Istituto Comprensivo è presente il </a:t>
            </a:r>
            <a:r>
              <a:rPr b="1" i="0" lang="en-US" sz="1800" u="none">
                <a:solidFill>
                  <a:schemeClr val="dk1"/>
                </a:solidFill>
              </a:rPr>
              <a:t>Gruppo di Lavoro per l’Inclusione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(GLI) di cui fanno parte: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Il Dirigente Scolastico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Funzioni Strumentali dell’Area 2 BES/DSA e Sostegno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Collaboratori del DS: uno per ogni ordine di Scuola (Infanzia, Primaria, Sec.I)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Assistente Amministrativo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Referenti del X Municipio,TSMREE ASLRm3,Servizi Educativi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b="1" i="0" lang="en-US" sz="1800" u="none">
                <a:solidFill>
                  <a:schemeClr val="dk1"/>
                </a:solidFill>
              </a:rPr>
              <a:t>Gruppo di Lavoro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 il compito di: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supportare il collegio docenti nella definizione e realizzazione del Piano per l’inclusione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supportare i Docenti contitolari e i Consigli di Classe nell’attuazione dei PEI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5087" y="706437"/>
            <a:ext cx="6784975" cy="50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 txBox="1"/>
          <p:nvPr/>
        </p:nvSpPr>
        <p:spPr>
          <a:xfrm>
            <a:off x="2428875" y="714375"/>
            <a:ext cx="443865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E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449E"/>
                </a:solidFill>
                <a:latin typeface="Arial"/>
                <a:ea typeface="Arial"/>
                <a:cs typeface="Arial"/>
                <a:sym typeface="Arial"/>
              </a:rPr>
              <a:t>COSA SONO I BES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9E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449E"/>
                </a:solidFill>
                <a:latin typeface="Arial"/>
                <a:ea typeface="Arial"/>
                <a:cs typeface="Arial"/>
                <a:sym typeface="Arial"/>
              </a:rPr>
              <a:t>Bisogni Educativi Speciali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/>
        </p:nvSpPr>
        <p:spPr>
          <a:xfrm>
            <a:off x="642937" y="1428750"/>
            <a:ext cx="7858125" cy="947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700" lIns="317400" spcFirstLastPara="1" rIns="317400" wrap="square" tIns="45700">
            <a:spAutoFit/>
          </a:bodyPr>
          <a:lstStyle/>
          <a:p>
            <a:pPr indent="317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b="0" i="0" lang="en-US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117" name="Google Shape;117;p6"/>
          <p:cNvPicPr preferRelativeResize="0"/>
          <p:nvPr/>
        </p:nvPicPr>
        <p:blipFill rotWithShape="1">
          <a:blip r:embed="rId3">
            <a:alphaModFix/>
          </a:blip>
          <a:srcRect b="1160" l="0" r="0" t="-1160"/>
          <a:stretch/>
        </p:blipFill>
        <p:spPr>
          <a:xfrm>
            <a:off x="1517650" y="1428750"/>
            <a:ext cx="6108701" cy="41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 txBox="1"/>
          <p:nvPr/>
        </p:nvSpPr>
        <p:spPr>
          <a:xfrm>
            <a:off x="928687" y="714375"/>
            <a:ext cx="77295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9E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349E"/>
                </a:solidFill>
                <a:latin typeface="Arial"/>
                <a:ea typeface="Arial"/>
                <a:cs typeface="Arial"/>
                <a:sym typeface="Arial"/>
              </a:rPr>
              <a:t>Disturbi Specifici dell’Apprendimento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>
            <p:ph type="title"/>
          </p:nvPr>
        </p:nvSpPr>
        <p:spPr>
          <a:xfrm>
            <a:off x="503237" y="5072062"/>
            <a:ext cx="8183562" cy="9636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Come sono classificati?</a:t>
            </a:r>
            <a:endParaRPr/>
          </a:p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503237" y="530225"/>
            <a:ext cx="8183562" cy="432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rmAutofit/>
          </a:bodyPr>
          <a:lstStyle/>
          <a:p>
            <a:pPr indent="-209232" lvl="0" marL="26511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⚫"/>
            </a:pPr>
            <a:r>
              <a:rPr b="1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DISLESSIA</a:t>
            </a:r>
            <a:endParaRPr b="0" i="0" sz="1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Difficoltà specifica nell'imparare a leggere in particolare nella decifrazione dei segni linguistici, ovvero  nella correttezza e nella rapidità della lettura. In genere il bambino ha difficoltà a riconoscere e comprendere i segni associati alla parola, a leggere rapidamente e correttamente.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⚫"/>
            </a:pPr>
            <a:r>
              <a:rPr b="1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DISGRAFIA</a:t>
            </a:r>
            <a:endParaRPr b="0" i="0" sz="1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Difficoltà a livello grafo-esecutivo. Il disturbo della scrittura riguarda la riproduzione dei segni alfabetici e numerici con perdurare del tratto incerto, irregolare. È una difficoltà che investe la scrittura, ma non il contenuto.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⚫"/>
            </a:pPr>
            <a:r>
              <a:rPr b="1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DISORTOGRAFIA</a:t>
            </a:r>
            <a:endParaRPr b="0" i="0" sz="1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Difficoltà ortografiche. La difficoltà riguarda l'ortografia. In genere si riscontrano difficoltà a scrivere le parole usando tutti i segni alfabetici e a collocarli al posto giusto e/o a rispettare le regole ortografiche (accenti, apostrofi, forme verbali etc.).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⚫"/>
            </a:pPr>
            <a:r>
              <a:rPr b="1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DISCALCULIA</a:t>
            </a:r>
            <a:endParaRPr b="0" i="0" sz="1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Difficoltà negli automatismi del calcolo, nell’elaborazione dei numeri e/o nella scrittura e/o nella lettura del numero. </a:t>
            </a:r>
            <a:endParaRPr/>
          </a:p>
          <a:p>
            <a:pPr indent="-265112" lvl="0" marL="265112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Dislessia, Disgrafia, Disortografia e Discalculia possono manifestarsi tutte insieme nel bambino  oppure comparire isolatamente o in comorbidità con altri disturbi.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p8"/>
          <p:cNvGraphicFramePr/>
          <p:nvPr/>
        </p:nvGraphicFramePr>
        <p:xfrm>
          <a:off x="1577975" y="129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{57A80E02-39D9-4FEF-B95B-154766A1AE14}</a:tableStyleId>
              </a:tblPr>
              <a:tblGrid>
                <a:gridCol w="311150"/>
                <a:gridCol w="819150"/>
                <a:gridCol w="658800"/>
                <a:gridCol w="738175"/>
                <a:gridCol w="838200"/>
                <a:gridCol w="692150"/>
                <a:gridCol w="1930400"/>
              </a:tblGrid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Malgun Gothic"/>
                        <a:buNone/>
                      </a:pPr>
                      <a:r>
                        <a:rPr b="1" i="0" lang="en-US" sz="1000" u="non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1° STEP</a:t>
                      </a:r>
                      <a:endParaRPr/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Malgun Gothic"/>
                        <a:buNone/>
                      </a:pPr>
                      <a:r>
                        <a:rPr b="1" i="0" lang="en-US" sz="1000" u="non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2° STEP</a:t>
                      </a:r>
                      <a:endParaRPr/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Malgun Gothic"/>
                        <a:buNone/>
                      </a:pPr>
                      <a:r>
                        <a:rPr b="1" i="0" lang="en-US" sz="1000" u="non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3° STEP</a:t>
                      </a:r>
                      <a:endParaRPr/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Malgun Gothic"/>
                        <a:buNone/>
                      </a:pPr>
                      <a:r>
                        <a:rPr b="1" i="0" lang="en-US" sz="1000" u="non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4° STEP</a:t>
                      </a:r>
                      <a:endParaRPr/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Malgun Gothic"/>
                        <a:buNone/>
                      </a:pPr>
                      <a:r>
                        <a:rPr b="1" i="0" lang="en-US" sz="1000" u="non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5° STEP</a:t>
                      </a:r>
                      <a:endParaRPr/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Malgun Gothic"/>
                        <a:buNone/>
                      </a:pPr>
                      <a:r>
                        <a:rPr b="1" i="0" lang="en-US" sz="1000" u="non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6° STEP</a:t>
                      </a:r>
                      <a:endParaRPr/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indent="0" lvl="0" marL="7143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Malgun Gothic"/>
                        <a:buNone/>
                      </a:pPr>
                      <a:r>
                        <a:rPr b="1" i="0" lang="en-US" sz="1000" u="non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SCUOLA</a:t>
                      </a:r>
                      <a:endParaRPr/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algun Gothic"/>
                        <a:buNone/>
                      </a:pPr>
                      <a:r>
                        <a:rPr b="0" i="0" lang="en-US" sz="800" u="non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IDENTIFICAZIONE PRECOCE SEGNALI DI ATTENZIONE</a:t>
                      </a:r>
                      <a:endParaRPr/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algun Gothic"/>
                        <a:buNone/>
                      </a:pPr>
                      <a:r>
                        <a:rPr b="0" i="0" lang="en-US" sz="800" u="non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ATTIVAZIONE DI PERCORSI DIDATTICI MIRATI</a:t>
                      </a:r>
                      <a:endParaRPr/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algun Gothic"/>
                        <a:buNone/>
                      </a:pPr>
                      <a:r>
                        <a:rPr b="0" i="0" lang="en-US" sz="800" u="non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SUPERAMENTO DELLE DIFFICOLTA’</a:t>
                      </a:r>
                      <a:endParaRPr/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indent="0" lvl="0" marL="7143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Malgun Gothic"/>
                        <a:buNone/>
                      </a:pPr>
                      <a:r>
                        <a:rPr b="1" i="0" lang="en-US" sz="1000" u="non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SCUOLA</a:t>
                      </a:r>
                      <a:endParaRPr/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algun Gothic"/>
                        <a:buNone/>
                      </a:pPr>
                      <a:r>
                        <a:rPr b="0" i="0" lang="en-US" sz="800" u="non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IDENTIFICAZIONE PRECOCE SEGNALI DI ATTENZIONE</a:t>
                      </a:r>
                      <a:endParaRPr/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algun Gothic"/>
                        <a:buNone/>
                      </a:pPr>
                      <a:r>
                        <a:rPr b="0" i="0" lang="en-US" sz="800" u="non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ATTIVAZIONE DI PERCORSI DIDATTICI MIRATI</a:t>
                      </a:r>
                      <a:endParaRPr/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algun Gothic"/>
                        <a:buNone/>
                      </a:pPr>
                      <a:r>
                        <a:rPr b="0" i="0" lang="en-US" sz="800" u="non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PERSISTENZA DELLE DIFFICOLTA’</a:t>
                      </a:r>
                      <a:endParaRPr/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algun Gothic"/>
                        <a:buNone/>
                      </a:pPr>
                      <a:r>
                        <a:rPr b="0" i="0" lang="en-US" sz="800" u="non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COMUNICAZIONE ALLA FAMIGLIA E FIRMA DELLA SCHEDA DI SEGNALAZIONE</a:t>
                      </a:r>
                      <a:endParaRPr/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algun Gothic"/>
                        <a:buNone/>
                      </a:pPr>
                      <a:r>
                        <a:rPr b="0" i="0" lang="en-US" sz="800" u="non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LA SCUOLA ATTIVA PERCORSI DI PERSONALIZZAZIONE/INDIVIDUALIZZAZIONE</a:t>
                      </a:r>
                      <a:endParaRPr b="0" i="0" sz="9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algun Gothic"/>
                        <a:buNone/>
                      </a:pPr>
                      <a:r>
                        <a:rPr b="0" i="0" lang="en-US" sz="800" u="non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PDP E PEI</a:t>
                      </a:r>
                      <a:endParaRPr/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60450">
                <a:tc>
                  <a:txBody>
                    <a:bodyPr/>
                    <a:lstStyle/>
                    <a:p>
                      <a:pPr indent="0" lvl="0" marL="7143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Malgun Gothic"/>
                        <a:buNone/>
                      </a:pPr>
                      <a:r>
                        <a:rPr b="1" i="0" lang="en-US" sz="1000" u="non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FAMIGLIA</a:t>
                      </a:r>
                      <a:endParaRPr/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algun Gothic"/>
                        <a:buNone/>
                      </a:pPr>
                      <a:r>
                        <a:rPr b="0" i="0" lang="en-US" sz="800" u="non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 FIRMA E RITIRA LA RICHIESTA DI VALUTAZIONE IN SEGRETERIA</a:t>
                      </a:r>
                      <a:endParaRPr/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algun Gothic"/>
                        <a:buNone/>
                      </a:pPr>
                      <a:r>
                        <a:rPr b="0" i="0" lang="en-US" sz="800" u="non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SI RIVOLGE AI SERVIZI TERRITORIALI PER ITER VALUTATIVO</a:t>
                      </a:r>
                      <a:endParaRPr/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algun Gothic"/>
                        <a:buNone/>
                      </a:pPr>
                      <a:r>
                        <a:rPr b="0" i="0" lang="en-US" sz="800" u="non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LA FAMIGLIA PROVVEDE AD INOLTRARE TUTTA LA DOCUMENTAZIONE ALLA SCUOLA</a:t>
                      </a:r>
                      <a:endParaRPr/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indent="0" lvl="0" marL="7143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Malgun Gothic"/>
                        <a:buNone/>
                      </a:pPr>
                      <a:r>
                        <a:rPr b="1" i="0" lang="en-US" sz="1000" u="non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SERVIZI </a:t>
                      </a:r>
                      <a:endParaRPr/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Malgun Gothic"/>
                        <a:buNone/>
                      </a:pPr>
                      <a:r>
                        <a:rPr b="0" i="0" lang="en-US" sz="800" u="none">
                          <a:solidFill>
                            <a:srgbClr val="000000"/>
                          </a:solidFill>
                          <a:latin typeface="Malgun Gothic"/>
                          <a:ea typeface="Malgun Gothic"/>
                          <a:cs typeface="Malgun Gothic"/>
                          <a:sym typeface="Malgun Gothic"/>
                        </a:rPr>
                        <a:t>PROCEDONO ALLA VALUTAZIONE</a:t>
                      </a:r>
                      <a:endParaRPr/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59375" marL="593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0" name="Google Shape;130;p8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8"/>
          <p:cNvSpPr txBox="1"/>
          <p:nvPr>
            <p:ph type="title"/>
          </p:nvPr>
        </p:nvSpPr>
        <p:spPr>
          <a:xfrm>
            <a:off x="503237" y="5715000"/>
            <a:ext cx="8183562" cy="642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Tabella di sintesi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5.googleusercontent.com/NPYFWyGp63xL9hoHNnfW2sfK7eDZK0AC4h7ChmaOe8XDmLAc2bW13v9Fo27n5Klu5PfeJq0JtcjipTTTnYMQBANOBmqkab5oZ6mdgNtkPgCnZFJO_Q8MaAedIs04vIfgrwgZHVnFcJxOpds64HJs-g" id="136" name="Google Shape;13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7375" y="1143000"/>
            <a:ext cx="5786437" cy="407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9"/>
          <p:cNvSpPr txBox="1"/>
          <p:nvPr>
            <p:ph type="title"/>
          </p:nvPr>
        </p:nvSpPr>
        <p:spPr>
          <a:xfrm>
            <a:off x="503237" y="4986337"/>
            <a:ext cx="8183562" cy="1050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499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Astro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stro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2022-06-22T10:05:55Z</dcterms:created>
  <dc:creator>Silvana Ciancaleoni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