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50D8-EA19-49BE-B8F2-585D67EF9E0A}" type="datetimeFigureOut">
              <a:rPr lang="it-IT" smtClean="0"/>
              <a:pPr/>
              <a:t>22/11/2023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27D-6864-4E7C-B588-8EE3F45486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743166"/>
      </p:ext>
    </p:extLst>
  </p:cSld>
  <p:clrMapOvr>
    <a:masterClrMapping/>
  </p:clrMapOvr>
  <p:transition spd="med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50D8-EA19-49BE-B8F2-585D67EF9E0A}" type="datetimeFigureOut">
              <a:rPr lang="it-IT" smtClean="0"/>
              <a:pPr/>
              <a:t>22/11/2023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27D-6864-4E7C-B588-8EE3F45486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037446"/>
      </p:ext>
    </p:extLst>
  </p:cSld>
  <p:clrMapOvr>
    <a:masterClrMapping/>
  </p:clrMapOvr>
  <p:transition spd="med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50D8-EA19-49BE-B8F2-585D67EF9E0A}" type="datetimeFigureOut">
              <a:rPr lang="it-IT" smtClean="0"/>
              <a:pPr/>
              <a:t>22/11/2023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27D-6864-4E7C-B588-8EE3F45486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584502"/>
      </p:ext>
    </p:extLst>
  </p:cSld>
  <p:clrMapOvr>
    <a:masterClrMapping/>
  </p:clrMapOvr>
  <p:transition spd="med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50D8-EA19-49BE-B8F2-585D67EF9E0A}" type="datetimeFigureOut">
              <a:rPr lang="it-IT" smtClean="0"/>
              <a:pPr/>
              <a:t>22/11/2023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27D-6864-4E7C-B588-8EE3F45486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262671"/>
      </p:ext>
    </p:extLst>
  </p:cSld>
  <p:clrMapOvr>
    <a:masterClrMapping/>
  </p:clrMapOvr>
  <p:transition spd="med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50D8-EA19-49BE-B8F2-585D67EF9E0A}" type="datetimeFigureOut">
              <a:rPr lang="it-IT" smtClean="0"/>
              <a:pPr/>
              <a:t>22/11/2023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27D-6864-4E7C-B588-8EE3F45486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1343746"/>
      </p:ext>
    </p:extLst>
  </p:cSld>
  <p:clrMapOvr>
    <a:masterClrMapping/>
  </p:clrMapOvr>
  <p:transition spd="med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50D8-EA19-49BE-B8F2-585D67EF9E0A}" type="datetimeFigureOut">
              <a:rPr lang="it-IT" smtClean="0"/>
              <a:pPr/>
              <a:t>22/11/2023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27D-6864-4E7C-B588-8EE3F45486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2470925"/>
      </p:ext>
    </p:extLst>
  </p:cSld>
  <p:clrMapOvr>
    <a:masterClrMapping/>
  </p:clrMapOvr>
  <p:transition spd="med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50D8-EA19-49BE-B8F2-585D67EF9E0A}" type="datetimeFigureOut">
              <a:rPr lang="it-IT" smtClean="0"/>
              <a:pPr/>
              <a:t>22/11/2023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27D-6864-4E7C-B588-8EE3F45486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1529656"/>
      </p:ext>
    </p:extLst>
  </p:cSld>
  <p:clrMapOvr>
    <a:masterClrMapping/>
  </p:clrMapOvr>
  <p:transition spd="med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50D8-EA19-49BE-B8F2-585D67EF9E0A}" type="datetimeFigureOut">
              <a:rPr lang="it-IT" smtClean="0"/>
              <a:pPr/>
              <a:t>22/11/2023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27D-6864-4E7C-B588-8EE3F45486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432401"/>
      </p:ext>
    </p:extLst>
  </p:cSld>
  <p:clrMapOvr>
    <a:masterClrMapping/>
  </p:clrMapOvr>
  <p:transition spd="med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50D8-EA19-49BE-B8F2-585D67EF9E0A}" type="datetimeFigureOut">
              <a:rPr lang="it-IT" smtClean="0"/>
              <a:pPr/>
              <a:t>22/11/2023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27D-6864-4E7C-B588-8EE3F45486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8226778"/>
      </p:ext>
    </p:extLst>
  </p:cSld>
  <p:clrMapOvr>
    <a:masterClrMapping/>
  </p:clrMapOvr>
  <p:transition spd="med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50D8-EA19-49BE-B8F2-585D67EF9E0A}" type="datetimeFigureOut">
              <a:rPr lang="it-IT" smtClean="0"/>
              <a:pPr/>
              <a:t>22/11/2023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27D-6864-4E7C-B588-8EE3F45486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469277"/>
      </p:ext>
    </p:extLst>
  </p:cSld>
  <p:clrMapOvr>
    <a:masterClrMapping/>
  </p:clrMapOvr>
  <p:transition spd="med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50D8-EA19-49BE-B8F2-585D67EF9E0A}" type="datetimeFigureOut">
              <a:rPr lang="it-IT" smtClean="0"/>
              <a:pPr/>
              <a:t>22/11/2023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27D-6864-4E7C-B588-8EE3F45486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099474"/>
      </p:ext>
    </p:extLst>
  </p:cSld>
  <p:clrMapOvr>
    <a:masterClrMapping/>
  </p:clrMapOvr>
  <p:transition spd="med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E50D8-EA19-49BE-B8F2-585D67EF9E0A}" type="datetimeFigureOut">
              <a:rPr lang="it-IT" smtClean="0"/>
              <a:pPr/>
              <a:t>22/11/2023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0327D-6864-4E7C-B588-8EE3F45486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67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med">
    <p:pull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276872"/>
            <a:ext cx="8568952" cy="1470025"/>
          </a:xfrm>
        </p:spPr>
        <p:txBody>
          <a:bodyPr>
            <a:normAutofit fontScale="90000"/>
          </a:bodyPr>
          <a:lstStyle/>
          <a:p>
            <a:r>
              <a:rPr lang="it-IT" sz="5400" b="1" dirty="0" smtClean="0">
                <a:solidFill>
                  <a:schemeClr val="accent5">
                    <a:lumMod val="50000"/>
                  </a:schemeClr>
                </a:solidFill>
                <a:latin typeface="Christmas Cards xxx" panose="03000600000000000000" pitchFamily="66" charset="0"/>
              </a:rPr>
              <a:t>Il contributo volontario</a:t>
            </a:r>
            <a:endParaRPr lang="it-IT" sz="5400" b="1" dirty="0">
              <a:solidFill>
                <a:schemeClr val="accent5">
                  <a:lumMod val="50000"/>
                </a:schemeClr>
              </a:solidFill>
              <a:latin typeface="Christmas Cards xxx" panose="03000600000000000000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 smtClean="0">
                <a:solidFill>
                  <a:schemeClr val="tx1"/>
                </a:solidFill>
                <a:latin typeface="Christmas Cards xxx" panose="03000600000000000000" pitchFamily="66" charset="0"/>
              </a:rPr>
              <a:t>Ovvero come la famiglia può contribuire all’ampliamento dell’offerta formativa</a:t>
            </a:r>
            <a:endParaRPr lang="it-IT" b="1" dirty="0">
              <a:solidFill>
                <a:schemeClr val="tx1"/>
              </a:solidFill>
              <a:latin typeface="Christmas Cards xxx" panose="03000600000000000000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770" y="352670"/>
            <a:ext cx="2039119" cy="19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0546910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C00000"/>
                </a:solidFill>
                <a:latin typeface="Christmas Cards xxx" panose="03000600000000000000" pitchFamily="66" charset="0"/>
              </a:rPr>
              <a:t>Cos’è il contributo volontario</a:t>
            </a:r>
            <a:endParaRPr lang="it-IT" sz="3600" b="1" dirty="0">
              <a:solidFill>
                <a:srgbClr val="C00000"/>
              </a:solidFill>
              <a:latin typeface="Christmas Cards xxx" panose="03000600000000000000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Il contributo deve essere inteso come una partecipazione economica delle famiglie per il raggiungimento di un risultato </a:t>
            </a:r>
            <a:r>
              <a:rPr lang="it-IT" dirty="0" smtClean="0"/>
              <a:t>comune: </a:t>
            </a:r>
            <a:r>
              <a:rPr lang="it-IT" b="1" dirty="0" smtClean="0"/>
              <a:t>l’ampliamento dell’offerta formativa. </a:t>
            </a:r>
          </a:p>
          <a:p>
            <a:pPr algn="just"/>
            <a:r>
              <a:rPr lang="it-IT" dirty="0" smtClean="0"/>
              <a:t>E’ una partecipazione volontaria, ma al tempo stesso fondamentale, indispensabile per poter usufruire di attività e strumenti ad ampliamento dell’offerta formativa.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4339863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C00000"/>
                </a:solidFill>
                <a:latin typeface="Christmas Cards xxx" panose="03000600000000000000" pitchFamily="66" charset="0"/>
              </a:rPr>
              <a:t>A cosa serve il contributo volontario</a:t>
            </a:r>
            <a:endParaRPr lang="it-IT" sz="3600" b="1" dirty="0">
              <a:solidFill>
                <a:srgbClr val="C00000"/>
              </a:solidFill>
              <a:latin typeface="Christmas Cards xxx" panose="03000600000000000000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/>
              <a:t>Col contributo volontario si aderisce innanzitutto ad un’assicurazione integrativa, obbligatoria per poter fare uscite didattiche e attività sportiva. La quota assicurativa varia ogni anno in base al risultato dell’apposito bando.</a:t>
            </a:r>
          </a:p>
          <a:p>
            <a:pPr algn="just"/>
            <a:r>
              <a:rPr lang="it-IT" dirty="0" smtClean="0"/>
              <a:t>Si </a:t>
            </a:r>
            <a:r>
              <a:rPr lang="it-IT" dirty="0" smtClean="0"/>
              <a:t>acquistano e manutengono le dotazioni multimediali: </a:t>
            </a:r>
            <a:r>
              <a:rPr lang="it-IT" dirty="0" err="1" smtClean="0"/>
              <a:t>digital</a:t>
            </a:r>
            <a:r>
              <a:rPr lang="it-IT" dirty="0" smtClean="0"/>
              <a:t> </a:t>
            </a:r>
            <a:r>
              <a:rPr lang="it-IT" dirty="0" err="1" smtClean="0"/>
              <a:t>board</a:t>
            </a:r>
            <a:r>
              <a:rPr lang="it-IT" dirty="0" smtClean="0"/>
              <a:t>, computer, </a:t>
            </a:r>
            <a:r>
              <a:rPr lang="it-IT" dirty="0" err="1" smtClean="0"/>
              <a:t>tablet</a:t>
            </a:r>
            <a:r>
              <a:rPr lang="it-IT" dirty="0" smtClean="0"/>
              <a:t>…</a:t>
            </a:r>
            <a:endParaRPr lang="it-IT" dirty="0" smtClean="0"/>
          </a:p>
          <a:p>
            <a:pPr algn="just"/>
            <a:r>
              <a:rPr lang="it-IT" dirty="0" smtClean="0"/>
              <a:t>Si acquistano software e strumenti didattici.</a:t>
            </a:r>
          </a:p>
          <a:p>
            <a:pPr algn="just"/>
            <a:r>
              <a:rPr lang="it-IT" dirty="0" smtClean="0"/>
              <a:t>Si acquistano arredi aggiuntivi per migliorare la vivibilità e l’accoglienza delle classi.</a:t>
            </a:r>
          </a:p>
          <a:p>
            <a:pPr algn="just"/>
            <a:r>
              <a:rPr lang="it-IT" dirty="0" smtClean="0"/>
              <a:t>Si paga il noleggio delle fotocopiatrici dedicate esclusivamente alla didattica e il canone di internet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Vorremmo, se si raccogliessero fondi sufficienti, realizzare aree di lettura all’aperto migliorando le aree verdi dei nostri plessi.</a:t>
            </a:r>
            <a:endParaRPr lang="it-IT" dirty="0" smtClean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22892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C00000"/>
                </a:solidFill>
                <a:latin typeface="Christmas Cards xxx" panose="03000600000000000000" pitchFamily="66" charset="0"/>
              </a:rPr>
              <a:t>A quanto ammonta il contributo volontario</a:t>
            </a:r>
            <a:endParaRPr lang="it-IT" sz="3600" b="1" dirty="0">
              <a:solidFill>
                <a:srgbClr val="C00000"/>
              </a:solidFill>
              <a:latin typeface="Christmas Cards xxx" panose="03000600000000000000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La quota del contributo volontario è stabilita dal Consiglio di Istituto.</a:t>
            </a:r>
          </a:p>
          <a:p>
            <a:pPr algn="just"/>
            <a:r>
              <a:rPr lang="it-IT" dirty="0" smtClean="0"/>
              <a:t>Quest’anno la quota complessiva è di 30€ ad alunno </a:t>
            </a:r>
            <a:r>
              <a:rPr lang="it-IT" sz="1900" dirty="0" smtClean="0"/>
              <a:t>(comprensiva di € 6.00 per l’assicurazione integrativa obbligatoria)</a:t>
            </a:r>
            <a:r>
              <a:rPr lang="it-IT" dirty="0" smtClean="0"/>
              <a:t>: all’incirca il corrispettivo di un paio di caffè al mese. </a:t>
            </a:r>
          </a:p>
          <a:p>
            <a:pPr algn="just"/>
            <a:r>
              <a:rPr lang="it-IT" dirty="0" smtClean="0"/>
              <a:t>Sono previste </a:t>
            </a:r>
            <a:r>
              <a:rPr lang="it-IT" dirty="0" err="1" smtClean="0"/>
              <a:t>scontistiche</a:t>
            </a:r>
            <a:r>
              <a:rPr lang="it-IT" dirty="0" smtClean="0"/>
              <a:t> per le famiglie con più figli:</a:t>
            </a:r>
          </a:p>
          <a:p>
            <a:pPr lvl="3" algn="just"/>
            <a:r>
              <a:rPr lang="it-IT" sz="3200" dirty="0" smtClean="0"/>
              <a:t>2 figli 40€</a:t>
            </a:r>
          </a:p>
          <a:p>
            <a:pPr lvl="3" algn="just"/>
            <a:r>
              <a:rPr lang="it-IT" sz="3200" dirty="0" smtClean="0"/>
              <a:t>3 o più figli 50€</a:t>
            </a:r>
          </a:p>
        </p:txBody>
      </p:sp>
    </p:spTree>
    <p:extLst>
      <p:ext uri="{BB962C8B-B14F-4D97-AF65-F5344CB8AC3E}">
        <p14:creationId xmlns:p14="http://schemas.microsoft.com/office/powerpoint/2010/main" val="2491830437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C00000"/>
                </a:solidFill>
                <a:latin typeface="Christmas Cards xxx" panose="03000600000000000000" pitchFamily="66" charset="0"/>
              </a:rPr>
              <a:t>Come si paga il contributo volontario</a:t>
            </a:r>
            <a:endParaRPr lang="it-IT" sz="3600" b="1" dirty="0">
              <a:solidFill>
                <a:srgbClr val="C00000"/>
              </a:solidFill>
              <a:latin typeface="Christmas Cards xxx" panose="03000600000000000000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Il contributo volontario è deducibile nella dichiarazione dei redditi (si «recuperano» così 5,70€).</a:t>
            </a:r>
          </a:p>
          <a:p>
            <a:pPr algn="just"/>
            <a:r>
              <a:rPr lang="it-IT" dirty="0" smtClean="0"/>
              <a:t>Va pagato dalle singole famiglie e non cumulativamente dalla classe (per la deducibilità e per la privacy)</a:t>
            </a:r>
          </a:p>
          <a:p>
            <a:pPr algn="just"/>
            <a:r>
              <a:rPr lang="it-IT" dirty="0" smtClean="0"/>
              <a:t>Va pagato esclusivamente tramite il sistema «PAGOPA»</a:t>
            </a:r>
            <a:endParaRPr lang="it-IT" sz="2600" dirty="0" smtClean="0"/>
          </a:p>
          <a:p>
            <a:pPr marL="0" indent="0"/>
            <a:endParaRPr lang="it-IT" sz="35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2546079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dirty="0" smtClean="0">
                <a:solidFill>
                  <a:srgbClr val="C00000"/>
                </a:solidFill>
                <a:latin typeface="Christmas Cards xxx" panose="03000600000000000000" pitchFamily="66" charset="0"/>
              </a:rPr>
              <a:t>Alcuni esempi di cosa abbiamo fatto fino ad ora col contributo volontario</a:t>
            </a:r>
            <a:endParaRPr lang="it-IT" sz="2800" b="1" dirty="0">
              <a:solidFill>
                <a:srgbClr val="C00000"/>
              </a:solidFill>
              <a:latin typeface="Christmas Cards xxx" panose="03000600000000000000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dirty="0" smtClean="0"/>
              <a:t>Negli scorsi anni grazie anche al contributo volontario sono state acquistate una dozzina di LIM che hanno potenziato la didattica nella scuola primaria e secondaria di primo grado e che ora continuano il loro servizio nella scuola dell’infanzia.</a:t>
            </a:r>
          </a:p>
          <a:p>
            <a:pPr algn="just"/>
            <a:r>
              <a:rPr lang="it-IT" dirty="0" smtClean="0"/>
              <a:t>Acquistato PC per i laboratori multimediali.</a:t>
            </a:r>
          </a:p>
          <a:p>
            <a:pPr algn="just"/>
            <a:r>
              <a:rPr lang="it-IT" dirty="0" smtClean="0"/>
              <a:t>Sostituito, negli anni, lampade e videoproiettori delle LIM e manutenuto i laboratori.</a:t>
            </a:r>
          </a:p>
          <a:p>
            <a:pPr algn="just"/>
            <a:r>
              <a:rPr lang="it-IT" dirty="0" smtClean="0"/>
              <a:t>Migliorato la dotazione degli arredi</a:t>
            </a:r>
          </a:p>
          <a:p>
            <a:pPr algn="just"/>
            <a:r>
              <a:rPr lang="it-IT" dirty="0" smtClean="0"/>
              <a:t>Comprato materiale didattico e arredi specifici per la scuola dell’infanzia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0660833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C00000"/>
                </a:solidFill>
                <a:latin typeface="Christmas Cards xxx" panose="03000600000000000000" pitchFamily="66" charset="0"/>
              </a:rPr>
              <a:t>E’ veramente necessario?</a:t>
            </a:r>
            <a:endParaRPr lang="it-IT" sz="3600" b="1" dirty="0">
              <a:solidFill>
                <a:srgbClr val="C00000"/>
              </a:solidFill>
              <a:latin typeface="Christmas Cards xxx" panose="03000600000000000000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7646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/>
              <a:t>I fondi erogati dal MIUR alla scuola sono sempre più ridotti, a malapena sufficienti a supportare le necessità basilari della didattica, sicuramente inadeguati a supportare un ampliamento dell’offerta formativa come quello offerto dalla nostra scuola.</a:t>
            </a:r>
          </a:p>
          <a:p>
            <a:pPr algn="just"/>
            <a:r>
              <a:rPr lang="it-IT" dirty="0" smtClean="0"/>
              <a:t>I fondi europei, quando ci sono, permettono l’acquisto di attrezzature, ma non la loro manutenzione.</a:t>
            </a:r>
          </a:p>
          <a:p>
            <a:pPr algn="just"/>
            <a:r>
              <a:rPr lang="it-IT" dirty="0" smtClean="0"/>
              <a:t>Senza il contributo dei genitori quindi, in un arco di tempo molto breve nessuna delle dotazioni multimediali acquistate con tanta fatica potrebbe essere regolarmente funzionante. </a:t>
            </a:r>
          </a:p>
          <a:p>
            <a:pPr algn="just"/>
            <a:r>
              <a:rPr lang="it-IT" dirty="0" smtClean="0"/>
              <a:t>Con un contributo da parte di tutti sarebbe invece possibile, per esempio, manutenere ed aggiornare i pc ed i monitor e acquistare software utili per la didattica. Il nostro obiettivo è poi quello di migliorare la aree verdi dei nostri plessi.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336292" y="1196752"/>
            <a:ext cx="64471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it-IT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Sì, è Indispensabile!</a:t>
            </a:r>
            <a:endParaRPr lang="it-IT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868144" y="6213409"/>
            <a:ext cx="26292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 smtClean="0"/>
              <a:t>Immagine </a:t>
            </a:r>
            <a:r>
              <a:rPr lang="it-IT" sz="1000" dirty="0"/>
              <a:t>di </a:t>
            </a:r>
            <a:r>
              <a:rPr lang="it-IT" sz="1000" dirty="0" smtClean="0"/>
              <a:t>sfondo di rawpixel.com </a:t>
            </a:r>
            <a:r>
              <a:rPr lang="it-IT" sz="1000" dirty="0"/>
              <a:t>su </a:t>
            </a:r>
            <a:r>
              <a:rPr lang="it-IT" sz="1000" dirty="0" err="1"/>
              <a:t>Freepik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2990973701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530</Words>
  <Application>Microsoft Office PowerPoint</Application>
  <PresentationFormat>Presentazione su schermo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Il contributo volontario</vt:lpstr>
      <vt:lpstr>Cos’è il contributo volontario</vt:lpstr>
      <vt:lpstr>A cosa serve il contributo volontario</vt:lpstr>
      <vt:lpstr>A quanto ammonta il contributo volontario</vt:lpstr>
      <vt:lpstr>Come si paga il contributo volontario</vt:lpstr>
      <vt:lpstr>Alcuni esempi di cosa abbiamo fatto fino ad ora col contributo volontario</vt:lpstr>
      <vt:lpstr>E’ veramente necessario?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contributo volontario</dc:title>
  <dc:creator>Ghio</dc:creator>
  <cp:lastModifiedBy>Ghio</cp:lastModifiedBy>
  <cp:revision>25</cp:revision>
  <dcterms:created xsi:type="dcterms:W3CDTF">2019-11-22T17:41:04Z</dcterms:created>
  <dcterms:modified xsi:type="dcterms:W3CDTF">2023-11-22T20:02:26Z</dcterms:modified>
</cp:coreProperties>
</file>