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59" r:id="rId5"/>
    <p:sldId id="292" r:id="rId6"/>
    <p:sldId id="260" r:id="rId7"/>
    <p:sldId id="261" r:id="rId8"/>
    <p:sldId id="267" r:id="rId9"/>
    <p:sldId id="294" r:id="rId10"/>
    <p:sldId id="293" r:id="rId11"/>
    <p:sldId id="287" r:id="rId12"/>
    <p:sldId id="264" r:id="rId13"/>
    <p:sldId id="288" r:id="rId14"/>
    <p:sldId id="295" r:id="rId15"/>
    <p:sldId id="296" r:id="rId16"/>
    <p:sldId id="297" r:id="rId17"/>
    <p:sldId id="269" r:id="rId18"/>
    <p:sldId id="273" r:id="rId19"/>
    <p:sldId id="274" r:id="rId20"/>
    <p:sldId id="275" r:id="rId21"/>
    <p:sldId id="266" r:id="rId22"/>
    <p:sldId id="278" r:id="rId23"/>
    <p:sldId id="285" r:id="rId24"/>
    <p:sldId id="277" r:id="rId25"/>
    <p:sldId id="290" r:id="rId26"/>
    <p:sldId id="291" r:id="rId27"/>
    <p:sldId id="284" r:id="rId28"/>
    <p:sldId id="289"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1" Type="http://schemas.openxmlformats.org/officeDocument/2006/relationships/hyperlink" Target="http://www.icaresegelsi.it/"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www.icaresegelsi.it/" TargetMode="External"/><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3D594-E442-49AC-9224-0104044F34A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C709CB8-050F-4F4A-85FF-8AB33841D99B}">
      <dgm:prSet custT="1"/>
      <dgm:spPr/>
      <dgm:t>
        <a:bodyPr/>
        <a:lstStyle/>
        <a:p>
          <a:pPr algn="l"/>
          <a:br>
            <a:rPr lang="it-IT" sz="2000" dirty="0"/>
          </a:br>
          <a:br>
            <a:rPr lang="it-IT" sz="1800" dirty="0"/>
          </a:br>
          <a:r>
            <a:rPr lang="it-IT" sz="2400" b="0" dirty="0"/>
            <a:t>La giornata scolastica si svolge dalle: </a:t>
          </a:r>
        </a:p>
        <a:p>
          <a:pPr algn="l"/>
          <a:r>
            <a:rPr lang="it-IT" sz="2400" b="0" dirty="0"/>
            <a:t>ore  8.00 alle ore   9.00 </a:t>
          </a:r>
          <a:r>
            <a:rPr lang="it-IT" sz="2400" b="0" u="sng" dirty="0"/>
            <a:t>ingresso</a:t>
          </a:r>
          <a:r>
            <a:rPr lang="it-IT" sz="2400" b="0" dirty="0"/>
            <a:t> </a:t>
          </a:r>
        </a:p>
        <a:p>
          <a:pPr algn="l"/>
          <a:r>
            <a:rPr lang="it-IT" sz="2400" b="0" dirty="0"/>
            <a:t>ore15.45 alle ore 16.15 </a:t>
          </a:r>
          <a:r>
            <a:rPr lang="it-IT" sz="2400" b="0" u="sng" dirty="0"/>
            <a:t>uscita</a:t>
          </a:r>
        </a:p>
        <a:p>
          <a:pPr algn="l"/>
          <a:br>
            <a:rPr lang="it-IT" sz="2400" b="0" dirty="0"/>
          </a:br>
          <a:endParaRPr lang="en-US" sz="2400" b="0" dirty="0"/>
        </a:p>
      </dgm:t>
    </dgm:pt>
    <dgm:pt modelId="{D49CCF05-4CC9-4580-8711-D87377DF31B8}" type="parTrans" cxnId="{010A4695-4CC4-4C22-B04F-EB871B468353}">
      <dgm:prSet/>
      <dgm:spPr/>
      <dgm:t>
        <a:bodyPr/>
        <a:lstStyle/>
        <a:p>
          <a:endParaRPr lang="en-US"/>
        </a:p>
      </dgm:t>
    </dgm:pt>
    <dgm:pt modelId="{07927D0E-65FE-4D29-A713-23E9F03BF27D}" type="sibTrans" cxnId="{010A4695-4CC4-4C22-B04F-EB871B468353}">
      <dgm:prSet/>
      <dgm:spPr/>
      <dgm:t>
        <a:bodyPr/>
        <a:lstStyle/>
        <a:p>
          <a:endParaRPr lang="en-US"/>
        </a:p>
      </dgm:t>
    </dgm:pt>
    <dgm:pt modelId="{6FD5F0D7-914A-4522-9CA8-950948716BBC}">
      <dgm:prSet custT="1"/>
      <dgm:spPr/>
      <dgm:t>
        <a:bodyPr/>
        <a:lstStyle/>
        <a:p>
          <a:pPr algn="l"/>
          <a:r>
            <a:rPr lang="it-IT" sz="2400" b="0" dirty="0"/>
            <a:t>Il Comune di Arese garantisce servizi integrativi di:</a:t>
          </a:r>
        </a:p>
        <a:p>
          <a:pPr algn="l"/>
          <a:r>
            <a:rPr lang="it-IT" sz="2400" b="0" dirty="0"/>
            <a:t>pre-scuola (7.30-8.00)   </a:t>
          </a:r>
        </a:p>
        <a:p>
          <a:pPr algn="l"/>
          <a:r>
            <a:rPr lang="it-IT" sz="2400" b="0" dirty="0"/>
            <a:t>post-scuola   (16.15-17.30).</a:t>
          </a:r>
        </a:p>
        <a:p>
          <a:pPr algn="l"/>
          <a:r>
            <a:rPr lang="it-IT" sz="2400" b="0" dirty="0"/>
            <a:t>Occorre effettuare iscrizione.</a:t>
          </a:r>
          <a:endParaRPr lang="en-US" sz="2400" b="0" dirty="0"/>
        </a:p>
      </dgm:t>
    </dgm:pt>
    <dgm:pt modelId="{6D460E04-80B9-4FB9-9D0E-DD9C4F2B208A}" type="parTrans" cxnId="{2D158765-C2A4-43B6-A6FF-85EE2D94BF75}">
      <dgm:prSet/>
      <dgm:spPr/>
      <dgm:t>
        <a:bodyPr/>
        <a:lstStyle/>
        <a:p>
          <a:endParaRPr lang="en-US"/>
        </a:p>
      </dgm:t>
    </dgm:pt>
    <dgm:pt modelId="{087097DA-345B-4B01-B313-641C9A3F2E71}" type="sibTrans" cxnId="{2D158765-C2A4-43B6-A6FF-85EE2D94BF75}">
      <dgm:prSet/>
      <dgm:spPr/>
      <dgm:t>
        <a:bodyPr/>
        <a:lstStyle/>
        <a:p>
          <a:endParaRPr lang="en-US"/>
        </a:p>
      </dgm:t>
    </dgm:pt>
    <dgm:pt modelId="{D9116F81-B4EE-4440-904A-0787E6D6DA44}" type="pres">
      <dgm:prSet presAssocID="{9113D594-E442-49AC-9224-0104044F34AB}" presName="hierChild1" presStyleCnt="0">
        <dgm:presLayoutVars>
          <dgm:chPref val="1"/>
          <dgm:dir/>
          <dgm:animOne val="branch"/>
          <dgm:animLvl val="lvl"/>
          <dgm:resizeHandles/>
        </dgm:presLayoutVars>
      </dgm:prSet>
      <dgm:spPr/>
    </dgm:pt>
    <dgm:pt modelId="{5FEE1799-5C28-45DC-B8C6-F669EB9AE7CA}" type="pres">
      <dgm:prSet presAssocID="{9C709CB8-050F-4F4A-85FF-8AB33841D99B}" presName="hierRoot1" presStyleCnt="0"/>
      <dgm:spPr/>
    </dgm:pt>
    <dgm:pt modelId="{CC7641ED-56B5-463D-BF5D-B66C079B4D0A}" type="pres">
      <dgm:prSet presAssocID="{9C709CB8-050F-4F4A-85FF-8AB33841D99B}" presName="composite" presStyleCnt="0"/>
      <dgm:spPr/>
    </dgm:pt>
    <dgm:pt modelId="{04F9C728-5575-4099-88C9-69E7EF3DDD78}" type="pres">
      <dgm:prSet presAssocID="{9C709CB8-050F-4F4A-85FF-8AB33841D99B}" presName="background" presStyleLbl="node0" presStyleIdx="0" presStyleCnt="2"/>
      <dgm:spPr/>
    </dgm:pt>
    <dgm:pt modelId="{FA8AE265-6641-44E2-902E-971E1E708BC6}" type="pres">
      <dgm:prSet presAssocID="{9C709CB8-050F-4F4A-85FF-8AB33841D99B}" presName="text" presStyleLbl="fgAcc0" presStyleIdx="0" presStyleCnt="2" custScaleX="279653" custScaleY="188682" custLinFactNeighborY="13339">
        <dgm:presLayoutVars>
          <dgm:chPref val="3"/>
        </dgm:presLayoutVars>
      </dgm:prSet>
      <dgm:spPr/>
    </dgm:pt>
    <dgm:pt modelId="{8323CA5E-6D27-4061-A77A-3007B915F3DD}" type="pres">
      <dgm:prSet presAssocID="{9C709CB8-050F-4F4A-85FF-8AB33841D99B}" presName="hierChild2" presStyleCnt="0"/>
      <dgm:spPr/>
    </dgm:pt>
    <dgm:pt modelId="{9035B3AD-A713-485E-8CD6-C586A982D0B5}" type="pres">
      <dgm:prSet presAssocID="{6FD5F0D7-914A-4522-9CA8-950948716BBC}" presName="hierRoot1" presStyleCnt="0"/>
      <dgm:spPr/>
    </dgm:pt>
    <dgm:pt modelId="{7FAB7BEF-E1EE-4E6A-A577-5096DA987A25}" type="pres">
      <dgm:prSet presAssocID="{6FD5F0D7-914A-4522-9CA8-950948716BBC}" presName="composite" presStyleCnt="0"/>
      <dgm:spPr/>
    </dgm:pt>
    <dgm:pt modelId="{F77EA7AB-9E3B-41DF-B92E-5F255965EE78}" type="pres">
      <dgm:prSet presAssocID="{6FD5F0D7-914A-4522-9CA8-950948716BBC}" presName="background" presStyleLbl="node0" presStyleIdx="1" presStyleCnt="2"/>
      <dgm:spPr/>
    </dgm:pt>
    <dgm:pt modelId="{13EE7FD3-1200-47BA-85DA-D4BE4CD4E11B}" type="pres">
      <dgm:prSet presAssocID="{6FD5F0D7-914A-4522-9CA8-950948716BBC}" presName="text" presStyleLbl="fgAcc0" presStyleIdx="1" presStyleCnt="2" custScaleX="228963" custScaleY="305788" custLinFactNeighborX="1190">
        <dgm:presLayoutVars>
          <dgm:chPref val="3"/>
        </dgm:presLayoutVars>
      </dgm:prSet>
      <dgm:spPr/>
    </dgm:pt>
    <dgm:pt modelId="{62E4CDC9-1AA2-4CED-924B-1D18BB286F4A}" type="pres">
      <dgm:prSet presAssocID="{6FD5F0D7-914A-4522-9CA8-950948716BBC}" presName="hierChild2" presStyleCnt="0"/>
      <dgm:spPr/>
    </dgm:pt>
  </dgm:ptLst>
  <dgm:cxnLst>
    <dgm:cxn modelId="{1870D708-19B0-4CE5-B426-C5E156BB503D}" type="presOf" srcId="{6FD5F0D7-914A-4522-9CA8-950948716BBC}" destId="{13EE7FD3-1200-47BA-85DA-D4BE4CD4E11B}" srcOrd="0" destOrd="0" presId="urn:microsoft.com/office/officeart/2005/8/layout/hierarchy1"/>
    <dgm:cxn modelId="{2D158765-C2A4-43B6-A6FF-85EE2D94BF75}" srcId="{9113D594-E442-49AC-9224-0104044F34AB}" destId="{6FD5F0D7-914A-4522-9CA8-950948716BBC}" srcOrd="1" destOrd="0" parTransId="{6D460E04-80B9-4FB9-9D0E-DD9C4F2B208A}" sibTransId="{087097DA-345B-4B01-B313-641C9A3F2E71}"/>
    <dgm:cxn modelId="{010A4695-4CC4-4C22-B04F-EB871B468353}" srcId="{9113D594-E442-49AC-9224-0104044F34AB}" destId="{9C709CB8-050F-4F4A-85FF-8AB33841D99B}" srcOrd="0" destOrd="0" parTransId="{D49CCF05-4CC9-4580-8711-D87377DF31B8}" sibTransId="{07927D0E-65FE-4D29-A713-23E9F03BF27D}"/>
    <dgm:cxn modelId="{A1E8ADBF-C8A4-4A34-80F5-633DAA5FEBF8}" type="presOf" srcId="{9113D594-E442-49AC-9224-0104044F34AB}" destId="{D9116F81-B4EE-4440-904A-0787E6D6DA44}" srcOrd="0" destOrd="0" presId="urn:microsoft.com/office/officeart/2005/8/layout/hierarchy1"/>
    <dgm:cxn modelId="{BAEBF6FE-EB7A-444C-982A-0B201824A195}" type="presOf" srcId="{9C709CB8-050F-4F4A-85FF-8AB33841D99B}" destId="{FA8AE265-6641-44E2-902E-971E1E708BC6}" srcOrd="0" destOrd="0" presId="urn:microsoft.com/office/officeart/2005/8/layout/hierarchy1"/>
    <dgm:cxn modelId="{71853070-B921-443F-BB82-41650FB7C02D}" type="presParOf" srcId="{D9116F81-B4EE-4440-904A-0787E6D6DA44}" destId="{5FEE1799-5C28-45DC-B8C6-F669EB9AE7CA}" srcOrd="0" destOrd="0" presId="urn:microsoft.com/office/officeart/2005/8/layout/hierarchy1"/>
    <dgm:cxn modelId="{AA2EB230-4E7C-4B3E-BFF5-9CE9F8999118}" type="presParOf" srcId="{5FEE1799-5C28-45DC-B8C6-F669EB9AE7CA}" destId="{CC7641ED-56B5-463D-BF5D-B66C079B4D0A}" srcOrd="0" destOrd="0" presId="urn:microsoft.com/office/officeart/2005/8/layout/hierarchy1"/>
    <dgm:cxn modelId="{AD5D55E3-8AE7-48E4-BFB3-FD024B92F039}" type="presParOf" srcId="{CC7641ED-56B5-463D-BF5D-B66C079B4D0A}" destId="{04F9C728-5575-4099-88C9-69E7EF3DDD78}" srcOrd="0" destOrd="0" presId="urn:microsoft.com/office/officeart/2005/8/layout/hierarchy1"/>
    <dgm:cxn modelId="{723366A8-7EB0-4B76-9EDB-3ABB25A39089}" type="presParOf" srcId="{CC7641ED-56B5-463D-BF5D-B66C079B4D0A}" destId="{FA8AE265-6641-44E2-902E-971E1E708BC6}" srcOrd="1" destOrd="0" presId="urn:microsoft.com/office/officeart/2005/8/layout/hierarchy1"/>
    <dgm:cxn modelId="{F4BADC5F-0671-428C-B61C-B2266529E0D2}" type="presParOf" srcId="{5FEE1799-5C28-45DC-B8C6-F669EB9AE7CA}" destId="{8323CA5E-6D27-4061-A77A-3007B915F3DD}" srcOrd="1" destOrd="0" presId="urn:microsoft.com/office/officeart/2005/8/layout/hierarchy1"/>
    <dgm:cxn modelId="{3153F6E2-109E-4B9F-80DA-E691E59E051B}" type="presParOf" srcId="{D9116F81-B4EE-4440-904A-0787E6D6DA44}" destId="{9035B3AD-A713-485E-8CD6-C586A982D0B5}" srcOrd="1" destOrd="0" presId="urn:microsoft.com/office/officeart/2005/8/layout/hierarchy1"/>
    <dgm:cxn modelId="{E36EB5A7-19F2-4FD2-95C4-D65B9A5D5D28}" type="presParOf" srcId="{9035B3AD-A713-485E-8CD6-C586A982D0B5}" destId="{7FAB7BEF-E1EE-4E6A-A577-5096DA987A25}" srcOrd="0" destOrd="0" presId="urn:microsoft.com/office/officeart/2005/8/layout/hierarchy1"/>
    <dgm:cxn modelId="{064A408C-2D0E-45A3-A707-7081C690C2A2}" type="presParOf" srcId="{7FAB7BEF-E1EE-4E6A-A577-5096DA987A25}" destId="{F77EA7AB-9E3B-41DF-B92E-5F255965EE78}" srcOrd="0" destOrd="0" presId="urn:microsoft.com/office/officeart/2005/8/layout/hierarchy1"/>
    <dgm:cxn modelId="{7AA14EED-7A7F-4EEA-9A85-CA193258C7E7}" type="presParOf" srcId="{7FAB7BEF-E1EE-4E6A-A577-5096DA987A25}" destId="{13EE7FD3-1200-47BA-85DA-D4BE4CD4E11B}" srcOrd="1" destOrd="0" presId="urn:microsoft.com/office/officeart/2005/8/layout/hierarchy1"/>
    <dgm:cxn modelId="{B0F532B0-FC6E-4C07-970E-385BB2F3C1E9}" type="presParOf" srcId="{9035B3AD-A713-485E-8CD6-C586A982D0B5}" destId="{62E4CDC9-1AA2-4CED-924B-1D18BB286F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8600A9-5C55-4883-BAE7-7B9A649AD346}"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E1428D4-594E-4B21-893F-64871B7D6034}">
      <dgm:prSet/>
      <dgm:spPr/>
      <dgm:t>
        <a:bodyPr/>
        <a:lstStyle/>
        <a:p>
          <a:r>
            <a:rPr lang="it-IT" dirty="0"/>
            <a:t>Il Piano triennale dell’offerta formativa (</a:t>
          </a:r>
          <a:r>
            <a:rPr lang="it-IT" b="1" dirty="0"/>
            <a:t>PTOF</a:t>
          </a:r>
          <a:r>
            <a:rPr lang="it-IT" dirty="0"/>
            <a:t>) </a:t>
          </a:r>
          <a:br>
            <a:rPr lang="it-IT" dirty="0"/>
          </a:br>
          <a:r>
            <a:rPr lang="it-IT" dirty="0"/>
            <a:t> il documento che rappresenta la Scuola e la sua identità, esprime le linee educative che orientano l’azione pedagogica e didattica delle nostre Scuole.</a:t>
          </a:r>
          <a:br>
            <a:rPr lang="it-IT" dirty="0"/>
          </a:br>
          <a:endParaRPr lang="en-US" dirty="0"/>
        </a:p>
      </dgm:t>
    </dgm:pt>
    <dgm:pt modelId="{A8E8675E-69D0-41F6-BD8A-15BFD11C66AB}" type="parTrans" cxnId="{21B48734-F7D7-443B-9FD8-5092DCCC1F8F}">
      <dgm:prSet/>
      <dgm:spPr/>
      <dgm:t>
        <a:bodyPr/>
        <a:lstStyle/>
        <a:p>
          <a:endParaRPr lang="en-US"/>
        </a:p>
      </dgm:t>
    </dgm:pt>
    <dgm:pt modelId="{1D552C01-BF74-43E7-9D18-035A1654C9DE}" type="sibTrans" cxnId="{21B48734-F7D7-443B-9FD8-5092DCCC1F8F}">
      <dgm:prSet/>
      <dgm:spPr/>
      <dgm:t>
        <a:bodyPr/>
        <a:lstStyle/>
        <a:p>
          <a:endParaRPr lang="en-US"/>
        </a:p>
      </dgm:t>
    </dgm:pt>
    <dgm:pt modelId="{7D2314E1-F139-4260-ADA8-00007A50E3CA}">
      <dgm:prSet/>
      <dgm:spPr/>
      <dgm:t>
        <a:bodyPr/>
        <a:lstStyle/>
        <a:p>
          <a:r>
            <a:rPr lang="it-IT" b="1"/>
            <a:t>E’ possibile consultare il PTOF del nostro Istituto attraverso il link disponibile sul sito www.icaresegelsi.it</a:t>
          </a:r>
          <a:endParaRPr lang="en-US"/>
        </a:p>
      </dgm:t>
    </dgm:pt>
    <dgm:pt modelId="{BA30C313-044C-49F9-B4CD-D797F7758713}" type="parTrans" cxnId="{D4B3FE23-8D0B-4F34-8815-6CAB234C4291}">
      <dgm:prSet/>
      <dgm:spPr/>
      <dgm:t>
        <a:bodyPr/>
        <a:lstStyle/>
        <a:p>
          <a:endParaRPr lang="en-US"/>
        </a:p>
      </dgm:t>
    </dgm:pt>
    <dgm:pt modelId="{17E46B69-907B-4D55-80E9-DEC678F4BC3D}" type="sibTrans" cxnId="{D4B3FE23-8D0B-4F34-8815-6CAB234C4291}">
      <dgm:prSet/>
      <dgm:spPr/>
      <dgm:t>
        <a:bodyPr/>
        <a:lstStyle/>
        <a:p>
          <a:endParaRPr lang="en-US"/>
        </a:p>
      </dgm:t>
    </dgm:pt>
    <dgm:pt modelId="{AFFDF2E3-7CEF-405B-8C80-05A1303CEC09}" type="pres">
      <dgm:prSet presAssocID="{488600A9-5C55-4883-BAE7-7B9A649AD346}" presName="vert0" presStyleCnt="0">
        <dgm:presLayoutVars>
          <dgm:dir/>
          <dgm:animOne val="branch"/>
          <dgm:animLvl val="lvl"/>
        </dgm:presLayoutVars>
      </dgm:prSet>
      <dgm:spPr/>
    </dgm:pt>
    <dgm:pt modelId="{66EEBB1E-6497-443C-AE84-47E5512859E0}" type="pres">
      <dgm:prSet presAssocID="{FE1428D4-594E-4B21-893F-64871B7D6034}" presName="thickLine" presStyleLbl="alignNode1" presStyleIdx="0" presStyleCnt="2"/>
      <dgm:spPr/>
    </dgm:pt>
    <dgm:pt modelId="{C7B0367F-C995-412F-AAF3-270EFF2FA683}" type="pres">
      <dgm:prSet presAssocID="{FE1428D4-594E-4B21-893F-64871B7D6034}" presName="horz1" presStyleCnt="0"/>
      <dgm:spPr/>
    </dgm:pt>
    <dgm:pt modelId="{CC4CAF19-5B5F-4F27-9015-3C8448C9168F}" type="pres">
      <dgm:prSet presAssocID="{FE1428D4-594E-4B21-893F-64871B7D6034}" presName="tx1" presStyleLbl="revTx" presStyleIdx="0" presStyleCnt="2"/>
      <dgm:spPr/>
    </dgm:pt>
    <dgm:pt modelId="{F15EB5EE-768C-4DE5-BDF7-35BDA3CF9B17}" type="pres">
      <dgm:prSet presAssocID="{FE1428D4-594E-4B21-893F-64871B7D6034}" presName="vert1" presStyleCnt="0"/>
      <dgm:spPr/>
    </dgm:pt>
    <dgm:pt modelId="{35C1D10A-1219-4542-AF73-31C83F9A7011}" type="pres">
      <dgm:prSet presAssocID="{7D2314E1-F139-4260-ADA8-00007A50E3CA}" presName="thickLine" presStyleLbl="alignNode1" presStyleIdx="1" presStyleCnt="2"/>
      <dgm:spPr/>
    </dgm:pt>
    <dgm:pt modelId="{6E2C9C7E-1B69-40DD-8367-C8323A868869}" type="pres">
      <dgm:prSet presAssocID="{7D2314E1-F139-4260-ADA8-00007A50E3CA}" presName="horz1" presStyleCnt="0"/>
      <dgm:spPr/>
    </dgm:pt>
    <dgm:pt modelId="{172A1F92-7C52-4D12-8DC6-5D99EC49A52B}" type="pres">
      <dgm:prSet presAssocID="{7D2314E1-F139-4260-ADA8-00007A50E3CA}" presName="tx1" presStyleLbl="revTx" presStyleIdx="1" presStyleCnt="2"/>
      <dgm:spPr/>
    </dgm:pt>
    <dgm:pt modelId="{665E1C53-3C64-4E84-A5D3-0D7599CAED87}" type="pres">
      <dgm:prSet presAssocID="{7D2314E1-F139-4260-ADA8-00007A50E3CA}" presName="vert1" presStyleCnt="0"/>
      <dgm:spPr/>
    </dgm:pt>
  </dgm:ptLst>
  <dgm:cxnLst>
    <dgm:cxn modelId="{D4B3FE23-8D0B-4F34-8815-6CAB234C4291}" srcId="{488600A9-5C55-4883-BAE7-7B9A649AD346}" destId="{7D2314E1-F139-4260-ADA8-00007A50E3CA}" srcOrd="1" destOrd="0" parTransId="{BA30C313-044C-49F9-B4CD-D797F7758713}" sibTransId="{17E46B69-907B-4D55-80E9-DEC678F4BC3D}"/>
    <dgm:cxn modelId="{21B48734-F7D7-443B-9FD8-5092DCCC1F8F}" srcId="{488600A9-5C55-4883-BAE7-7B9A649AD346}" destId="{FE1428D4-594E-4B21-893F-64871B7D6034}" srcOrd="0" destOrd="0" parTransId="{A8E8675E-69D0-41F6-BD8A-15BFD11C66AB}" sibTransId="{1D552C01-BF74-43E7-9D18-035A1654C9DE}"/>
    <dgm:cxn modelId="{5DFEEF5E-1C37-441E-98DF-BB1B089AF7D5}" type="presOf" srcId="{7D2314E1-F139-4260-ADA8-00007A50E3CA}" destId="{172A1F92-7C52-4D12-8DC6-5D99EC49A52B}" srcOrd="0" destOrd="0" presId="urn:microsoft.com/office/officeart/2008/layout/LinedList"/>
    <dgm:cxn modelId="{B820DA63-C8B3-4E48-8502-AA28FA639AE2}" type="presOf" srcId="{FE1428D4-594E-4B21-893F-64871B7D6034}" destId="{CC4CAF19-5B5F-4F27-9015-3C8448C9168F}" srcOrd="0" destOrd="0" presId="urn:microsoft.com/office/officeart/2008/layout/LinedList"/>
    <dgm:cxn modelId="{368E888F-B6FC-4186-948F-8AD2242CD0BB}" type="presOf" srcId="{488600A9-5C55-4883-BAE7-7B9A649AD346}" destId="{AFFDF2E3-7CEF-405B-8C80-05A1303CEC09}" srcOrd="0" destOrd="0" presId="urn:microsoft.com/office/officeart/2008/layout/LinedList"/>
    <dgm:cxn modelId="{B23B5E89-8012-48B5-A441-BFC4F0C2976D}" type="presParOf" srcId="{AFFDF2E3-7CEF-405B-8C80-05A1303CEC09}" destId="{66EEBB1E-6497-443C-AE84-47E5512859E0}" srcOrd="0" destOrd="0" presId="urn:microsoft.com/office/officeart/2008/layout/LinedList"/>
    <dgm:cxn modelId="{5AF2E6BA-4F79-4D64-83CC-8CE87FF71080}" type="presParOf" srcId="{AFFDF2E3-7CEF-405B-8C80-05A1303CEC09}" destId="{C7B0367F-C995-412F-AAF3-270EFF2FA683}" srcOrd="1" destOrd="0" presId="urn:microsoft.com/office/officeart/2008/layout/LinedList"/>
    <dgm:cxn modelId="{08F832BC-DF61-4BA1-B6CB-F90AD26FF571}" type="presParOf" srcId="{C7B0367F-C995-412F-AAF3-270EFF2FA683}" destId="{CC4CAF19-5B5F-4F27-9015-3C8448C9168F}" srcOrd="0" destOrd="0" presId="urn:microsoft.com/office/officeart/2008/layout/LinedList"/>
    <dgm:cxn modelId="{B6CCE227-E552-4149-A250-80E515AA764F}" type="presParOf" srcId="{C7B0367F-C995-412F-AAF3-270EFF2FA683}" destId="{F15EB5EE-768C-4DE5-BDF7-35BDA3CF9B17}" srcOrd="1" destOrd="0" presId="urn:microsoft.com/office/officeart/2008/layout/LinedList"/>
    <dgm:cxn modelId="{E505CD13-F137-4EA2-92F5-47579E5A5EE5}" type="presParOf" srcId="{AFFDF2E3-7CEF-405B-8C80-05A1303CEC09}" destId="{35C1D10A-1219-4542-AF73-31C83F9A7011}" srcOrd="2" destOrd="0" presId="urn:microsoft.com/office/officeart/2008/layout/LinedList"/>
    <dgm:cxn modelId="{32105EB7-AB79-4814-8889-F19C7BD69967}" type="presParOf" srcId="{AFFDF2E3-7CEF-405B-8C80-05A1303CEC09}" destId="{6E2C9C7E-1B69-40DD-8367-C8323A868869}" srcOrd="3" destOrd="0" presId="urn:microsoft.com/office/officeart/2008/layout/LinedList"/>
    <dgm:cxn modelId="{19CC8AF3-EF48-4E50-A30B-53812631FBDA}" type="presParOf" srcId="{6E2C9C7E-1B69-40DD-8367-C8323A868869}" destId="{172A1F92-7C52-4D12-8DC6-5D99EC49A52B}" srcOrd="0" destOrd="0" presId="urn:microsoft.com/office/officeart/2008/layout/LinedList"/>
    <dgm:cxn modelId="{40015073-30EE-44F5-9FAF-DD57FC8D45BD}" type="presParOf" srcId="{6E2C9C7E-1B69-40DD-8367-C8323A868869}" destId="{665E1C53-3C64-4E84-A5D3-0D7599CAED8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A69B2E-BC21-4BDF-87EF-D719026D52B4}"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64FACB6F-0656-4D9A-9484-92C48994CEC5}">
      <dgm:prSet/>
      <dgm:spPr/>
      <dgm:t>
        <a:bodyPr/>
        <a:lstStyle/>
        <a:p>
          <a:r>
            <a:rPr lang="it-IT" b="1" dirty="0"/>
            <a:t>MODALITA’ DI ISCRIZIONE                 </a:t>
          </a:r>
        </a:p>
        <a:p>
          <a:r>
            <a:rPr lang="it-IT" b="1" dirty="0" err="1"/>
            <a:t>A.s.</a:t>
          </a:r>
          <a:r>
            <a:rPr lang="it-IT" b="1" dirty="0"/>
            <a:t> 2023/2024</a:t>
          </a:r>
          <a:endParaRPr lang="en-US" dirty="0"/>
        </a:p>
      </dgm:t>
    </dgm:pt>
    <dgm:pt modelId="{39D8E371-D0BD-486A-8168-DC4FBE9CFCF8}" type="parTrans" cxnId="{32C7B8F8-7E63-443E-8908-168AB116919E}">
      <dgm:prSet/>
      <dgm:spPr/>
      <dgm:t>
        <a:bodyPr/>
        <a:lstStyle/>
        <a:p>
          <a:endParaRPr lang="en-US"/>
        </a:p>
      </dgm:t>
    </dgm:pt>
    <dgm:pt modelId="{30F8D901-575C-4D10-A242-B1B9149CD3D2}" type="sibTrans" cxnId="{32C7B8F8-7E63-443E-8908-168AB116919E}">
      <dgm:prSet/>
      <dgm:spPr/>
      <dgm:t>
        <a:bodyPr/>
        <a:lstStyle/>
        <a:p>
          <a:endParaRPr lang="en-US"/>
        </a:p>
      </dgm:t>
    </dgm:pt>
    <dgm:pt modelId="{3111261C-018B-4A2A-849B-6F2B9F7D2152}">
      <dgm:prSet custT="1"/>
      <dgm:spPr/>
      <dgm:t>
        <a:bodyPr/>
        <a:lstStyle/>
        <a:p>
          <a:r>
            <a:rPr lang="it-IT" sz="2800" b="1" dirty="0"/>
            <a:t>L’ iscrizione alla Scuola dell’infanzia  si effettua compilando la domanda     on-line sul sito </a:t>
          </a:r>
          <a:r>
            <a:rPr lang="it-IT" sz="2800" b="1" dirty="0">
              <a:hlinkClick xmlns:r="http://schemas.openxmlformats.org/officeDocument/2006/relationships" r:id="rId1"/>
            </a:rPr>
            <a:t>www.icaresegelsi.it</a:t>
          </a:r>
          <a:r>
            <a:rPr lang="it-IT" sz="2800" b="1" dirty="0"/>
            <a:t>.</a:t>
          </a:r>
        </a:p>
        <a:p>
          <a:r>
            <a:rPr lang="it-IT" sz="2800" b="1"/>
            <a:t>dalle </a:t>
          </a:r>
          <a:r>
            <a:rPr lang="it-IT" sz="2800" b="1" dirty="0"/>
            <a:t>ore 8.00 del 9 gennaio alle ore 20.00 del 30 gennaio 2023.</a:t>
          </a:r>
        </a:p>
      </dgm:t>
    </dgm:pt>
    <dgm:pt modelId="{640D7735-417D-4F51-9054-6967B7CEDC87}" type="parTrans" cxnId="{5BE8C2F3-2891-48F0-891A-CD9467F0E5F4}">
      <dgm:prSet/>
      <dgm:spPr/>
      <dgm:t>
        <a:bodyPr/>
        <a:lstStyle/>
        <a:p>
          <a:endParaRPr lang="en-US"/>
        </a:p>
      </dgm:t>
    </dgm:pt>
    <dgm:pt modelId="{23CF0185-1878-4359-9A5C-4716322A8009}" type="sibTrans" cxnId="{5BE8C2F3-2891-48F0-891A-CD9467F0E5F4}">
      <dgm:prSet/>
      <dgm:spPr/>
      <dgm:t>
        <a:bodyPr/>
        <a:lstStyle/>
        <a:p>
          <a:endParaRPr lang="en-US"/>
        </a:p>
      </dgm:t>
    </dgm:pt>
    <dgm:pt modelId="{A3EFF468-6C5C-4017-B12B-563F733481F4}" type="pres">
      <dgm:prSet presAssocID="{33A69B2E-BC21-4BDF-87EF-D719026D52B4}" presName="hierChild1" presStyleCnt="0">
        <dgm:presLayoutVars>
          <dgm:chPref val="1"/>
          <dgm:dir/>
          <dgm:animOne val="branch"/>
          <dgm:animLvl val="lvl"/>
          <dgm:resizeHandles/>
        </dgm:presLayoutVars>
      </dgm:prSet>
      <dgm:spPr/>
    </dgm:pt>
    <dgm:pt modelId="{78E302A1-1D76-49A3-A5BC-8E34713BC936}" type="pres">
      <dgm:prSet presAssocID="{64FACB6F-0656-4D9A-9484-92C48994CEC5}" presName="hierRoot1" presStyleCnt="0"/>
      <dgm:spPr/>
    </dgm:pt>
    <dgm:pt modelId="{A64E587C-A4B4-4A87-8760-F34ED8A2FD22}" type="pres">
      <dgm:prSet presAssocID="{64FACB6F-0656-4D9A-9484-92C48994CEC5}" presName="composite" presStyleCnt="0"/>
      <dgm:spPr/>
    </dgm:pt>
    <dgm:pt modelId="{94D75ED9-75DA-4B68-9563-B7FA9DB0B2B2}" type="pres">
      <dgm:prSet presAssocID="{64FACB6F-0656-4D9A-9484-92C48994CEC5}" presName="background" presStyleLbl="node0" presStyleIdx="0" presStyleCnt="2"/>
      <dgm:spPr/>
    </dgm:pt>
    <dgm:pt modelId="{585519FF-51DD-4817-A1D0-42C3B01A9D05}" type="pres">
      <dgm:prSet presAssocID="{64FACB6F-0656-4D9A-9484-92C48994CEC5}" presName="text" presStyleLbl="fgAcc0" presStyleIdx="0" presStyleCnt="2" custScaleX="107084" custScaleY="124257">
        <dgm:presLayoutVars>
          <dgm:chPref val="3"/>
        </dgm:presLayoutVars>
      </dgm:prSet>
      <dgm:spPr/>
    </dgm:pt>
    <dgm:pt modelId="{AE99EDAF-3A47-4809-9899-54FCD3829DDF}" type="pres">
      <dgm:prSet presAssocID="{64FACB6F-0656-4D9A-9484-92C48994CEC5}" presName="hierChild2" presStyleCnt="0"/>
      <dgm:spPr/>
    </dgm:pt>
    <dgm:pt modelId="{B15D381B-E92F-43C0-A1D5-ECC5373A3553}" type="pres">
      <dgm:prSet presAssocID="{3111261C-018B-4A2A-849B-6F2B9F7D2152}" presName="hierRoot1" presStyleCnt="0"/>
      <dgm:spPr/>
    </dgm:pt>
    <dgm:pt modelId="{0300B75B-F3B3-4A7E-93D9-E8627065019F}" type="pres">
      <dgm:prSet presAssocID="{3111261C-018B-4A2A-849B-6F2B9F7D2152}" presName="composite" presStyleCnt="0"/>
      <dgm:spPr/>
    </dgm:pt>
    <dgm:pt modelId="{2F3CC2F4-E21B-4866-8C94-3ED4F2D8A910}" type="pres">
      <dgm:prSet presAssocID="{3111261C-018B-4A2A-849B-6F2B9F7D2152}" presName="background" presStyleLbl="node0" presStyleIdx="1" presStyleCnt="2"/>
      <dgm:spPr/>
    </dgm:pt>
    <dgm:pt modelId="{EE135A24-2877-450A-897F-DE88D568B4A7}" type="pres">
      <dgm:prSet presAssocID="{3111261C-018B-4A2A-849B-6F2B9F7D2152}" presName="text" presStyleLbl="fgAcc0" presStyleIdx="1" presStyleCnt="2" custScaleX="132153" custScaleY="148497">
        <dgm:presLayoutVars>
          <dgm:chPref val="3"/>
        </dgm:presLayoutVars>
      </dgm:prSet>
      <dgm:spPr/>
    </dgm:pt>
    <dgm:pt modelId="{74BBB3E5-93A3-42AB-916C-5A38932991DF}" type="pres">
      <dgm:prSet presAssocID="{3111261C-018B-4A2A-849B-6F2B9F7D2152}" presName="hierChild2" presStyleCnt="0"/>
      <dgm:spPr/>
    </dgm:pt>
  </dgm:ptLst>
  <dgm:cxnLst>
    <dgm:cxn modelId="{E1D68C0A-DF63-4864-8C29-C5ACA8E7888C}" type="presOf" srcId="{3111261C-018B-4A2A-849B-6F2B9F7D2152}" destId="{EE135A24-2877-450A-897F-DE88D568B4A7}" srcOrd="0" destOrd="0" presId="urn:microsoft.com/office/officeart/2005/8/layout/hierarchy1"/>
    <dgm:cxn modelId="{65ADDD10-6D16-4A2D-B71D-15C2C9F077BD}" type="presOf" srcId="{64FACB6F-0656-4D9A-9484-92C48994CEC5}" destId="{585519FF-51DD-4817-A1D0-42C3B01A9D05}" srcOrd="0" destOrd="0" presId="urn:microsoft.com/office/officeart/2005/8/layout/hierarchy1"/>
    <dgm:cxn modelId="{1EC4C12D-59D2-4AA4-B02E-A7EA3AAB1B70}" type="presOf" srcId="{33A69B2E-BC21-4BDF-87EF-D719026D52B4}" destId="{A3EFF468-6C5C-4017-B12B-563F733481F4}" srcOrd="0" destOrd="0" presId="urn:microsoft.com/office/officeart/2005/8/layout/hierarchy1"/>
    <dgm:cxn modelId="{5BE8C2F3-2891-48F0-891A-CD9467F0E5F4}" srcId="{33A69B2E-BC21-4BDF-87EF-D719026D52B4}" destId="{3111261C-018B-4A2A-849B-6F2B9F7D2152}" srcOrd="1" destOrd="0" parTransId="{640D7735-417D-4F51-9054-6967B7CEDC87}" sibTransId="{23CF0185-1878-4359-9A5C-4716322A8009}"/>
    <dgm:cxn modelId="{32C7B8F8-7E63-443E-8908-168AB116919E}" srcId="{33A69B2E-BC21-4BDF-87EF-D719026D52B4}" destId="{64FACB6F-0656-4D9A-9484-92C48994CEC5}" srcOrd="0" destOrd="0" parTransId="{39D8E371-D0BD-486A-8168-DC4FBE9CFCF8}" sibTransId="{30F8D901-575C-4D10-A242-B1B9149CD3D2}"/>
    <dgm:cxn modelId="{51C816B9-2FB4-43AE-8199-85F99661E44F}" type="presParOf" srcId="{A3EFF468-6C5C-4017-B12B-563F733481F4}" destId="{78E302A1-1D76-49A3-A5BC-8E34713BC936}" srcOrd="0" destOrd="0" presId="urn:microsoft.com/office/officeart/2005/8/layout/hierarchy1"/>
    <dgm:cxn modelId="{D8A1A2CF-1E9B-4695-A93F-4D8A0242F79B}" type="presParOf" srcId="{78E302A1-1D76-49A3-A5BC-8E34713BC936}" destId="{A64E587C-A4B4-4A87-8760-F34ED8A2FD22}" srcOrd="0" destOrd="0" presId="urn:microsoft.com/office/officeart/2005/8/layout/hierarchy1"/>
    <dgm:cxn modelId="{E284FC4C-F129-4F36-A8A7-407C588AAEE7}" type="presParOf" srcId="{A64E587C-A4B4-4A87-8760-F34ED8A2FD22}" destId="{94D75ED9-75DA-4B68-9563-B7FA9DB0B2B2}" srcOrd="0" destOrd="0" presId="urn:microsoft.com/office/officeart/2005/8/layout/hierarchy1"/>
    <dgm:cxn modelId="{065AB547-9877-4223-8F55-C2892029014F}" type="presParOf" srcId="{A64E587C-A4B4-4A87-8760-F34ED8A2FD22}" destId="{585519FF-51DD-4817-A1D0-42C3B01A9D05}" srcOrd="1" destOrd="0" presId="urn:microsoft.com/office/officeart/2005/8/layout/hierarchy1"/>
    <dgm:cxn modelId="{BCF46DDD-B016-4082-A3CD-4BBC3E9EE792}" type="presParOf" srcId="{78E302A1-1D76-49A3-A5BC-8E34713BC936}" destId="{AE99EDAF-3A47-4809-9899-54FCD3829DDF}" srcOrd="1" destOrd="0" presId="urn:microsoft.com/office/officeart/2005/8/layout/hierarchy1"/>
    <dgm:cxn modelId="{387CC47B-9561-44A5-9DAF-3BC2EA28BB02}" type="presParOf" srcId="{A3EFF468-6C5C-4017-B12B-563F733481F4}" destId="{B15D381B-E92F-43C0-A1D5-ECC5373A3553}" srcOrd="1" destOrd="0" presId="urn:microsoft.com/office/officeart/2005/8/layout/hierarchy1"/>
    <dgm:cxn modelId="{91E2FDCE-28EE-41F8-98ED-8277607D54D6}" type="presParOf" srcId="{B15D381B-E92F-43C0-A1D5-ECC5373A3553}" destId="{0300B75B-F3B3-4A7E-93D9-E8627065019F}" srcOrd="0" destOrd="0" presId="urn:microsoft.com/office/officeart/2005/8/layout/hierarchy1"/>
    <dgm:cxn modelId="{CFD00085-6E2D-4B5B-84C8-0082EC861DBA}" type="presParOf" srcId="{0300B75B-F3B3-4A7E-93D9-E8627065019F}" destId="{2F3CC2F4-E21B-4866-8C94-3ED4F2D8A910}" srcOrd="0" destOrd="0" presId="urn:microsoft.com/office/officeart/2005/8/layout/hierarchy1"/>
    <dgm:cxn modelId="{AB885ECA-C44E-4FC3-9043-920051AFD04A}" type="presParOf" srcId="{0300B75B-F3B3-4A7E-93D9-E8627065019F}" destId="{EE135A24-2877-450A-897F-DE88D568B4A7}" srcOrd="1" destOrd="0" presId="urn:microsoft.com/office/officeart/2005/8/layout/hierarchy1"/>
    <dgm:cxn modelId="{A2969A28-898F-4F7C-8568-40AE77A7A60F}" type="presParOf" srcId="{B15D381B-E92F-43C0-A1D5-ECC5373A3553}" destId="{74BBB3E5-93A3-42AB-916C-5A38932991D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9C728-5575-4099-88C9-69E7EF3DDD78}">
      <dsp:nvSpPr>
        <dsp:cNvPr id="0" name=""/>
        <dsp:cNvSpPr/>
      </dsp:nvSpPr>
      <dsp:spPr>
        <a:xfrm>
          <a:off x="3657" y="1074102"/>
          <a:ext cx="4129334" cy="17691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8AE265-6641-44E2-902E-971E1E708BC6}">
      <dsp:nvSpPr>
        <dsp:cNvPr id="0" name=""/>
        <dsp:cNvSpPr/>
      </dsp:nvSpPr>
      <dsp:spPr>
        <a:xfrm>
          <a:off x="167723" y="1229964"/>
          <a:ext cx="4129334" cy="176915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br>
            <a:rPr lang="it-IT" sz="2000" kern="1200" dirty="0"/>
          </a:br>
          <a:br>
            <a:rPr lang="it-IT" sz="1800" kern="1200" dirty="0"/>
          </a:br>
          <a:r>
            <a:rPr lang="it-IT" sz="2400" b="0" kern="1200" dirty="0"/>
            <a:t>La giornata scolastica si svolge dalle: </a:t>
          </a:r>
        </a:p>
        <a:p>
          <a:pPr marL="0" lvl="0" indent="0" algn="l" defTabSz="889000">
            <a:lnSpc>
              <a:spcPct val="90000"/>
            </a:lnSpc>
            <a:spcBef>
              <a:spcPct val="0"/>
            </a:spcBef>
            <a:spcAft>
              <a:spcPct val="35000"/>
            </a:spcAft>
            <a:buNone/>
          </a:pPr>
          <a:r>
            <a:rPr lang="it-IT" sz="2400" b="0" kern="1200" dirty="0"/>
            <a:t>ore  8.00 alle ore   9.00 </a:t>
          </a:r>
          <a:r>
            <a:rPr lang="it-IT" sz="2400" b="0" u="sng" kern="1200" dirty="0"/>
            <a:t>ingresso</a:t>
          </a:r>
          <a:r>
            <a:rPr lang="it-IT" sz="2400" b="0" kern="1200" dirty="0"/>
            <a:t> </a:t>
          </a:r>
        </a:p>
        <a:p>
          <a:pPr marL="0" lvl="0" indent="0" algn="l" defTabSz="889000">
            <a:lnSpc>
              <a:spcPct val="90000"/>
            </a:lnSpc>
            <a:spcBef>
              <a:spcPct val="0"/>
            </a:spcBef>
            <a:spcAft>
              <a:spcPct val="35000"/>
            </a:spcAft>
            <a:buNone/>
          </a:pPr>
          <a:r>
            <a:rPr lang="it-IT" sz="2400" b="0" kern="1200" dirty="0"/>
            <a:t>ore15.45 alle ore 16.15 </a:t>
          </a:r>
          <a:r>
            <a:rPr lang="it-IT" sz="2400" b="0" u="sng" kern="1200" dirty="0"/>
            <a:t>uscita</a:t>
          </a:r>
        </a:p>
        <a:p>
          <a:pPr marL="0" lvl="0" indent="0" algn="l" defTabSz="889000">
            <a:lnSpc>
              <a:spcPct val="90000"/>
            </a:lnSpc>
            <a:spcBef>
              <a:spcPct val="0"/>
            </a:spcBef>
            <a:spcAft>
              <a:spcPct val="35000"/>
            </a:spcAft>
            <a:buNone/>
          </a:pPr>
          <a:br>
            <a:rPr lang="it-IT" sz="2400" b="0" kern="1200" dirty="0"/>
          </a:br>
          <a:endParaRPr lang="en-US" sz="2400" b="0" kern="1200" dirty="0"/>
        </a:p>
      </dsp:txBody>
      <dsp:txXfrm>
        <a:off x="219540" y="1281781"/>
        <a:ext cx="4025700" cy="1665516"/>
      </dsp:txXfrm>
    </dsp:sp>
    <dsp:sp modelId="{F77EA7AB-9E3B-41DF-B92E-5F255965EE78}">
      <dsp:nvSpPr>
        <dsp:cNvPr id="0" name=""/>
        <dsp:cNvSpPr/>
      </dsp:nvSpPr>
      <dsp:spPr>
        <a:xfrm>
          <a:off x="4464781" y="949030"/>
          <a:ext cx="3380850" cy="28671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E7FD3-1200-47BA-85DA-D4BE4CD4E11B}">
      <dsp:nvSpPr>
        <dsp:cNvPr id="0" name=""/>
        <dsp:cNvSpPr/>
      </dsp:nvSpPr>
      <dsp:spPr>
        <a:xfrm>
          <a:off x="4628846" y="1104893"/>
          <a:ext cx="3380850" cy="28671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b="0" kern="1200" dirty="0"/>
            <a:t>Il Comune di Arese garantisce servizi integrativi di:</a:t>
          </a:r>
        </a:p>
        <a:p>
          <a:pPr marL="0" lvl="0" indent="0" algn="l" defTabSz="1066800">
            <a:lnSpc>
              <a:spcPct val="90000"/>
            </a:lnSpc>
            <a:spcBef>
              <a:spcPct val="0"/>
            </a:spcBef>
            <a:spcAft>
              <a:spcPct val="35000"/>
            </a:spcAft>
            <a:buNone/>
          </a:pPr>
          <a:r>
            <a:rPr lang="it-IT" sz="2400" b="0" kern="1200" dirty="0"/>
            <a:t>pre-scuola (7.30-8.00)   </a:t>
          </a:r>
        </a:p>
        <a:p>
          <a:pPr marL="0" lvl="0" indent="0" algn="l" defTabSz="1066800">
            <a:lnSpc>
              <a:spcPct val="90000"/>
            </a:lnSpc>
            <a:spcBef>
              <a:spcPct val="0"/>
            </a:spcBef>
            <a:spcAft>
              <a:spcPct val="35000"/>
            </a:spcAft>
            <a:buNone/>
          </a:pPr>
          <a:r>
            <a:rPr lang="it-IT" sz="2400" b="0" kern="1200" dirty="0"/>
            <a:t>post-scuola   (16.15-17.30).</a:t>
          </a:r>
        </a:p>
        <a:p>
          <a:pPr marL="0" lvl="0" indent="0" algn="l" defTabSz="1066800">
            <a:lnSpc>
              <a:spcPct val="90000"/>
            </a:lnSpc>
            <a:spcBef>
              <a:spcPct val="0"/>
            </a:spcBef>
            <a:spcAft>
              <a:spcPct val="35000"/>
            </a:spcAft>
            <a:buNone/>
          </a:pPr>
          <a:r>
            <a:rPr lang="it-IT" sz="2400" b="0" kern="1200" dirty="0"/>
            <a:t>Occorre effettuare iscrizione.</a:t>
          </a:r>
          <a:endParaRPr lang="en-US" sz="2400" b="0" kern="1200" dirty="0"/>
        </a:p>
      </dsp:txBody>
      <dsp:txXfrm>
        <a:off x="4712823" y="1188870"/>
        <a:ext cx="3212896" cy="269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EBB1E-6497-443C-AE84-47E5512859E0}">
      <dsp:nvSpPr>
        <dsp:cNvPr id="0" name=""/>
        <dsp:cNvSpPr/>
      </dsp:nvSpPr>
      <dsp:spPr>
        <a:xfrm>
          <a:off x="0" y="0"/>
          <a:ext cx="9601196"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CAF19-5B5F-4F27-9015-3C8448C9168F}">
      <dsp:nvSpPr>
        <dsp:cNvPr id="0" name=""/>
        <dsp:cNvSpPr/>
      </dsp:nvSpPr>
      <dsp:spPr>
        <a:xfrm>
          <a:off x="0" y="0"/>
          <a:ext cx="9601196" cy="165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kern="1200" dirty="0"/>
            <a:t>Il Piano triennale dell’offerta formativa (</a:t>
          </a:r>
          <a:r>
            <a:rPr lang="it-IT" sz="2500" b="1" kern="1200" dirty="0"/>
            <a:t>PTOF</a:t>
          </a:r>
          <a:r>
            <a:rPr lang="it-IT" sz="2500" kern="1200" dirty="0"/>
            <a:t>) </a:t>
          </a:r>
          <a:br>
            <a:rPr lang="it-IT" sz="2500" kern="1200" dirty="0"/>
          </a:br>
          <a:r>
            <a:rPr lang="it-IT" sz="2500" kern="1200" dirty="0"/>
            <a:t> il documento che rappresenta la Scuola e la sua identità, esprime le linee educative che orientano l’azione pedagogica e didattica delle nostre Scuole.</a:t>
          </a:r>
          <a:br>
            <a:rPr lang="it-IT" sz="2500" kern="1200" dirty="0"/>
          </a:br>
          <a:endParaRPr lang="en-US" sz="2500" kern="1200" dirty="0"/>
        </a:p>
      </dsp:txBody>
      <dsp:txXfrm>
        <a:off x="0" y="0"/>
        <a:ext cx="9601196" cy="1659468"/>
      </dsp:txXfrm>
    </dsp:sp>
    <dsp:sp modelId="{35C1D10A-1219-4542-AF73-31C83F9A7011}">
      <dsp:nvSpPr>
        <dsp:cNvPr id="0" name=""/>
        <dsp:cNvSpPr/>
      </dsp:nvSpPr>
      <dsp:spPr>
        <a:xfrm>
          <a:off x="0" y="1659468"/>
          <a:ext cx="9601196" cy="0"/>
        </a:xfrm>
        <a:prstGeom prst="line">
          <a:avLst/>
        </a:prstGeom>
        <a:solidFill>
          <a:schemeClr val="accent5">
            <a:hueOff val="414507"/>
            <a:satOff val="39495"/>
            <a:lumOff val="-16471"/>
            <a:alphaOff val="0"/>
          </a:schemeClr>
        </a:solidFill>
        <a:ln w="15875" cap="flat" cmpd="sng" algn="ctr">
          <a:solidFill>
            <a:schemeClr val="accent5">
              <a:hueOff val="414507"/>
              <a:satOff val="39495"/>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2A1F92-7C52-4D12-8DC6-5D99EC49A52B}">
      <dsp:nvSpPr>
        <dsp:cNvPr id="0" name=""/>
        <dsp:cNvSpPr/>
      </dsp:nvSpPr>
      <dsp:spPr>
        <a:xfrm>
          <a:off x="0" y="1659468"/>
          <a:ext cx="9601196" cy="165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b="1" kern="1200"/>
            <a:t>E’ possibile consultare il PTOF del nostro Istituto attraverso il link disponibile sul sito www.icaresegelsi.it</a:t>
          </a:r>
          <a:endParaRPr lang="en-US" sz="2500" kern="1200"/>
        </a:p>
      </dsp:txBody>
      <dsp:txXfrm>
        <a:off x="0" y="1659468"/>
        <a:ext cx="9601196" cy="1659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75ED9-75DA-4B68-9563-B7FA9DB0B2B2}">
      <dsp:nvSpPr>
        <dsp:cNvPr id="0" name=""/>
        <dsp:cNvSpPr/>
      </dsp:nvSpPr>
      <dsp:spPr>
        <a:xfrm>
          <a:off x="5162" y="80328"/>
          <a:ext cx="3975969" cy="2929631"/>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585519FF-51DD-4817-A1D0-42C3B01A9D05}">
      <dsp:nvSpPr>
        <dsp:cNvPr id="0" name=""/>
        <dsp:cNvSpPr/>
      </dsp:nvSpPr>
      <dsp:spPr>
        <a:xfrm>
          <a:off x="417711" y="472249"/>
          <a:ext cx="3975969" cy="29296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it-IT" sz="4200" b="1" kern="1200" dirty="0"/>
            <a:t>MODALITA’ DI ISCRIZIONE                 </a:t>
          </a:r>
        </a:p>
        <a:p>
          <a:pPr marL="0" lvl="0" indent="0" algn="ctr" defTabSz="1866900">
            <a:lnSpc>
              <a:spcPct val="90000"/>
            </a:lnSpc>
            <a:spcBef>
              <a:spcPct val="0"/>
            </a:spcBef>
            <a:spcAft>
              <a:spcPct val="35000"/>
            </a:spcAft>
            <a:buNone/>
          </a:pPr>
          <a:r>
            <a:rPr lang="it-IT" sz="4200" b="1" kern="1200" dirty="0" err="1"/>
            <a:t>A.s.</a:t>
          </a:r>
          <a:r>
            <a:rPr lang="it-IT" sz="4200" b="1" kern="1200" dirty="0"/>
            <a:t> 2023/2024</a:t>
          </a:r>
          <a:endParaRPr lang="en-US" sz="4200" kern="1200" dirty="0"/>
        </a:p>
      </dsp:txBody>
      <dsp:txXfrm>
        <a:off x="503517" y="558055"/>
        <a:ext cx="3804357" cy="2758019"/>
      </dsp:txXfrm>
    </dsp:sp>
    <dsp:sp modelId="{2F3CC2F4-E21B-4866-8C94-3ED4F2D8A910}">
      <dsp:nvSpPr>
        <dsp:cNvPr id="0" name=""/>
        <dsp:cNvSpPr/>
      </dsp:nvSpPr>
      <dsp:spPr>
        <a:xfrm>
          <a:off x="4806230" y="80328"/>
          <a:ext cx="4906767" cy="3501143"/>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EE135A24-2877-450A-897F-DE88D568B4A7}">
      <dsp:nvSpPr>
        <dsp:cNvPr id="0" name=""/>
        <dsp:cNvSpPr/>
      </dsp:nvSpPr>
      <dsp:spPr>
        <a:xfrm>
          <a:off x="5218779" y="472249"/>
          <a:ext cx="4906767" cy="35011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1" kern="1200" dirty="0"/>
            <a:t>L’ iscrizione alla Scuola dell’infanzia  si effettua compilando la domanda     on-line sul sito </a:t>
          </a:r>
          <a:r>
            <a:rPr lang="it-IT" sz="2800" b="1" kern="1200" dirty="0">
              <a:hlinkClick xmlns:r="http://schemas.openxmlformats.org/officeDocument/2006/relationships" r:id="rId2"/>
            </a:rPr>
            <a:t>www.icaresegelsi.it</a:t>
          </a:r>
          <a:r>
            <a:rPr lang="it-IT" sz="2800" b="1" kern="1200" dirty="0"/>
            <a:t>.</a:t>
          </a:r>
        </a:p>
        <a:p>
          <a:pPr marL="0" lvl="0" indent="0" algn="ctr" defTabSz="1244600">
            <a:lnSpc>
              <a:spcPct val="90000"/>
            </a:lnSpc>
            <a:spcBef>
              <a:spcPct val="0"/>
            </a:spcBef>
            <a:spcAft>
              <a:spcPct val="35000"/>
            </a:spcAft>
            <a:buNone/>
          </a:pPr>
          <a:r>
            <a:rPr lang="it-IT" sz="2800" b="1" kern="1200"/>
            <a:t>dalle </a:t>
          </a:r>
          <a:r>
            <a:rPr lang="it-IT" sz="2800" b="1" kern="1200" dirty="0"/>
            <a:t>ore 8.00 del 9 gennaio alle ore 20.00 del 30 gennaio 2023.</a:t>
          </a:r>
        </a:p>
      </dsp:txBody>
      <dsp:txXfrm>
        <a:off x="5321324" y="574794"/>
        <a:ext cx="4701677" cy="32960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EFBA209-F750-4B8E-A966-D509EC93A741}" type="datetimeFigureOut">
              <a:rPr lang="it-IT" smtClean="0"/>
              <a:t>02/12/2022</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29AC8229-C00A-4EE2-9123-EC812DB5C301}" type="slidenum">
              <a:rPr lang="it-IT" smtClean="0"/>
              <a:t>‹N›</a:t>
            </a:fld>
            <a:endParaRPr lang="it-IT"/>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97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EFBA209-F750-4B8E-A966-D509EC93A741}" type="datetimeFigureOut">
              <a:rPr lang="it-IT" smtClean="0"/>
              <a:t>02/12/2022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9AC8229-C00A-4EE2-9123-EC812DB5C301}" type="slidenum">
              <a:rPr lang="it-IT" smtClean="0"/>
              <a:t>‹N›</a:t>
            </a:fld>
            <a:endParaRPr lang="it-IT"/>
          </a:p>
        </p:txBody>
      </p:sp>
    </p:spTree>
    <p:extLst>
      <p:ext uri="{BB962C8B-B14F-4D97-AF65-F5344CB8AC3E}">
        <p14:creationId xmlns:p14="http://schemas.microsoft.com/office/powerpoint/2010/main" val="368518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EFBA209-F750-4B8E-A966-D509EC93A741}"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AC8229-C00A-4EE2-9123-EC812DB5C301}" type="slidenum">
              <a:rPr lang="it-IT" smtClean="0"/>
              <a:t>‹N›</a:t>
            </a:fld>
            <a:endParaRPr lang="it-IT"/>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661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EFBA209-F750-4B8E-A966-D509EC93A741}"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AC8229-C00A-4EE2-9123-EC812DB5C301}"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733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EFBA209-F750-4B8E-A966-D509EC93A741}"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AC8229-C00A-4EE2-9123-EC812DB5C301}" type="slidenum">
              <a:rPr lang="it-IT" smtClean="0"/>
              <a:t>‹N›</a:t>
            </a:fld>
            <a:endParaRPr lang="it-IT"/>
          </a:p>
        </p:txBody>
      </p:sp>
    </p:spTree>
    <p:extLst>
      <p:ext uri="{BB962C8B-B14F-4D97-AF65-F5344CB8AC3E}">
        <p14:creationId xmlns:p14="http://schemas.microsoft.com/office/powerpoint/2010/main" val="723737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EFBA209-F750-4B8E-A966-D509EC93A741}"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AC8229-C00A-4EE2-9123-EC812DB5C301}"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813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EFBA209-F750-4B8E-A966-D509EC93A741}"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AC8229-C00A-4EE2-9123-EC812DB5C301}" type="slidenum">
              <a:rPr lang="it-IT" smtClean="0"/>
              <a:t>‹N›</a:t>
            </a:fld>
            <a:endParaRPr lang="it-IT"/>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4630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EFBA209-F750-4B8E-A966-D509EC93A741}"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AC8229-C00A-4EE2-9123-EC812DB5C301}" type="slidenum">
              <a:rPr lang="it-IT" smtClean="0"/>
              <a:t>‹N›</a:t>
            </a:fld>
            <a:endParaRPr lang="it-IT"/>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9631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EFBA209-F750-4B8E-A966-D509EC93A741}"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AC8229-C00A-4EE2-9123-EC812DB5C301}" type="slidenum">
              <a:rPr lang="it-IT" smtClean="0"/>
              <a:t>‹N›</a:t>
            </a:fld>
            <a:endParaRPr lang="it-IT"/>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94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EFBA209-F750-4B8E-A966-D509EC93A741}"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AC8229-C00A-4EE2-9123-EC812DB5C301}" type="slidenum">
              <a:rPr lang="it-IT" smtClean="0"/>
              <a:t>‹N›</a:t>
            </a:fld>
            <a:endParaRPr lang="it-IT"/>
          </a:p>
        </p:txBody>
      </p:sp>
    </p:spTree>
    <p:extLst>
      <p:ext uri="{BB962C8B-B14F-4D97-AF65-F5344CB8AC3E}">
        <p14:creationId xmlns:p14="http://schemas.microsoft.com/office/powerpoint/2010/main" val="246708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EFBA209-F750-4B8E-A966-D509EC93A741}" type="datetimeFigureOut">
              <a:rPr lang="it-IT" smtClean="0"/>
              <a:t>02/12/2022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AC8229-C00A-4EE2-9123-EC812DB5C301}" type="slidenum">
              <a:rPr lang="it-IT" smtClean="0"/>
              <a:t>‹N›</a:t>
            </a:fld>
            <a:endParaRPr lang="it-IT"/>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52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EFBA209-F750-4B8E-A966-D509EC93A741}" type="datetimeFigureOut">
              <a:rPr lang="it-IT" smtClean="0"/>
              <a:t>02/12/2022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9AC8229-C00A-4EE2-9123-EC812DB5C301}" type="slidenum">
              <a:rPr lang="it-IT" smtClean="0"/>
              <a:t>‹N›</a:t>
            </a:fld>
            <a:endParaRPr lang="it-IT"/>
          </a:p>
        </p:txBody>
      </p:sp>
    </p:spTree>
    <p:extLst>
      <p:ext uri="{BB962C8B-B14F-4D97-AF65-F5344CB8AC3E}">
        <p14:creationId xmlns:p14="http://schemas.microsoft.com/office/powerpoint/2010/main" val="214628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EFBA209-F750-4B8E-A966-D509EC93A741}" type="datetimeFigureOut">
              <a:rPr lang="it-IT" smtClean="0"/>
              <a:t>02/12/2022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9AC8229-C00A-4EE2-9123-EC812DB5C301}" type="slidenum">
              <a:rPr lang="it-IT" smtClean="0"/>
              <a:t>‹N›</a:t>
            </a:fld>
            <a:endParaRPr lang="it-IT"/>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9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EFBA209-F750-4B8E-A966-D509EC93A741}" type="datetimeFigureOut">
              <a:rPr lang="it-IT" smtClean="0"/>
              <a:t>02/12/2022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9AC8229-C00A-4EE2-9123-EC812DB5C301}" type="slidenum">
              <a:rPr lang="it-IT" smtClean="0"/>
              <a:t>‹N›</a:t>
            </a:fld>
            <a:endParaRPr lang="it-IT"/>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56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BA209-F750-4B8E-A966-D509EC93A741}" type="datetimeFigureOut">
              <a:rPr lang="it-IT" smtClean="0"/>
              <a:t>02/12/2022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9AC8229-C00A-4EE2-9123-EC812DB5C301}" type="slidenum">
              <a:rPr lang="it-IT" smtClean="0"/>
              <a:t>‹N›</a:t>
            </a:fld>
            <a:endParaRPr lang="it-IT"/>
          </a:p>
        </p:txBody>
      </p:sp>
    </p:spTree>
    <p:extLst>
      <p:ext uri="{BB962C8B-B14F-4D97-AF65-F5344CB8AC3E}">
        <p14:creationId xmlns:p14="http://schemas.microsoft.com/office/powerpoint/2010/main" val="13018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EFBA209-F750-4B8E-A966-D509EC93A741}" type="datetimeFigureOut">
              <a:rPr lang="it-IT" smtClean="0"/>
              <a:t>02/12/2022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9AC8229-C00A-4EE2-9123-EC812DB5C301}" type="slidenum">
              <a:rPr lang="it-IT" smtClean="0"/>
              <a:t>‹N›</a:t>
            </a:fld>
            <a:endParaRPr lang="it-IT"/>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87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EFBA209-F750-4B8E-A966-D509EC93A741}" type="datetimeFigureOut">
              <a:rPr lang="it-IT" smtClean="0"/>
              <a:t>02/12/2022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9AC8229-C00A-4EE2-9123-EC812DB5C301}" type="slidenum">
              <a:rPr lang="it-IT" smtClean="0"/>
              <a:t>‹N›</a:t>
            </a:fld>
            <a:endParaRPr lang="it-IT"/>
          </a:p>
        </p:txBody>
      </p:sp>
    </p:spTree>
    <p:extLst>
      <p:ext uri="{BB962C8B-B14F-4D97-AF65-F5344CB8AC3E}">
        <p14:creationId xmlns:p14="http://schemas.microsoft.com/office/powerpoint/2010/main" val="94578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FBA209-F750-4B8E-A966-D509EC93A741}" type="datetimeFigureOut">
              <a:rPr lang="it-IT" smtClean="0"/>
              <a:t>02/12/2022</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AC8229-C00A-4EE2-9123-EC812DB5C301}" type="slidenum">
              <a:rPr lang="it-IT" smtClean="0"/>
              <a:t>‹N›</a:t>
            </a:fld>
            <a:endParaRPr lang="it-IT"/>
          </a:p>
        </p:txBody>
      </p:sp>
    </p:spTree>
    <p:extLst>
      <p:ext uri="{BB962C8B-B14F-4D97-AF65-F5344CB8AC3E}">
        <p14:creationId xmlns:p14="http://schemas.microsoft.com/office/powerpoint/2010/main" val="190653594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9.jpe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mailto:segreteria@icaresegelsi.it" TargetMode="External"/><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esterni, albero, cielo&#10;&#10;Descrizione generata automaticamente">
            <a:extLst>
              <a:ext uri="{FF2B5EF4-FFF2-40B4-BE49-F238E27FC236}">
                <a16:creationId xmlns:a16="http://schemas.microsoft.com/office/drawing/2014/main" id="{B9DC2805-5E96-4A96-BFE9-432FF5769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62" y="559588"/>
            <a:ext cx="10386390" cy="5738823"/>
          </a:xfrm>
          <a:prstGeom prst="rect">
            <a:avLst/>
          </a:prstGeom>
        </p:spPr>
      </p:pic>
      <p:pic>
        <p:nvPicPr>
          <p:cNvPr id="23" name="Immagine 22">
            <a:extLst>
              <a:ext uri="{FF2B5EF4-FFF2-40B4-BE49-F238E27FC236}">
                <a16:creationId xmlns:a16="http://schemas.microsoft.com/office/drawing/2014/main" id="{9B48243C-49CD-40B4-BF42-9C2D3E9A6D4F}"/>
              </a:ext>
            </a:extLst>
          </p:cNvPr>
          <p:cNvPicPr>
            <a:picLocks noChangeAspect="1"/>
          </p:cNvPicPr>
          <p:nvPr/>
        </p:nvPicPr>
        <p:blipFill>
          <a:blip r:embed="rId3" cstate="print">
            <a:clrChange>
              <a:clrFrom>
                <a:srgbClr val="8B9698"/>
              </a:clrFrom>
              <a:clrTo>
                <a:srgbClr val="8B9698">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19589408">
            <a:off x="6236661" y="716524"/>
            <a:ext cx="1630720" cy="1597829"/>
          </a:xfrm>
          <a:prstGeom prst="rect">
            <a:avLst/>
          </a:prstGeom>
          <a:ln>
            <a:noFill/>
          </a:ln>
          <a:effectLst>
            <a:softEdge rad="112500"/>
          </a:effectLst>
        </p:spPr>
      </p:pic>
      <p:sp>
        <p:nvSpPr>
          <p:cNvPr id="4" name="Rettangolo 3">
            <a:extLst>
              <a:ext uri="{FF2B5EF4-FFF2-40B4-BE49-F238E27FC236}">
                <a16:creationId xmlns:a16="http://schemas.microsoft.com/office/drawing/2014/main" id="{F82D19F0-08B4-4FFD-9FAC-6802F594578A}"/>
              </a:ext>
            </a:extLst>
          </p:cNvPr>
          <p:cNvSpPr/>
          <p:nvPr/>
        </p:nvSpPr>
        <p:spPr>
          <a:xfrm>
            <a:off x="1951155" y="870180"/>
            <a:ext cx="4399949" cy="954107"/>
          </a:xfrm>
          <a:prstGeom prst="rect">
            <a:avLst/>
          </a:prstGeom>
          <a:noFill/>
        </p:spPr>
        <p:txBody>
          <a:bodyPr wrap="square" lIns="91440" tIns="45720" rIns="91440" bIns="45720">
            <a:spAutoFit/>
          </a:bodyPr>
          <a:lstStyle/>
          <a:p>
            <a:pPr algn="ctr"/>
            <a:r>
              <a:rPr lang="it-IT" sz="2800" b="0" cap="none" spc="0" dirty="0">
                <a:ln w="0"/>
                <a:solidFill>
                  <a:schemeClr val="tx1"/>
                </a:solidFill>
                <a:effectLst>
                  <a:outerShdw blurRad="38100" dist="19050" dir="2700000" algn="tl" rotWithShape="0">
                    <a:schemeClr val="dk1">
                      <a:alpha val="40000"/>
                    </a:schemeClr>
                  </a:outerShdw>
                </a:effectLst>
              </a:rPr>
              <a:t>Scuola dell’Infanzia Peter Pan</a:t>
            </a:r>
          </a:p>
          <a:p>
            <a:pPr algn="ctr"/>
            <a:r>
              <a:rPr lang="it-IT" sz="2800" dirty="0">
                <a:ln w="0"/>
                <a:effectLst>
                  <a:outerShdw blurRad="38100" dist="19050" dir="2700000" algn="tl" rotWithShape="0">
                    <a:schemeClr val="dk1">
                      <a:alpha val="40000"/>
                    </a:schemeClr>
                  </a:outerShdw>
                </a:effectLst>
              </a:rPr>
              <a:t>Viale Einaudi,9 - Arese</a:t>
            </a:r>
            <a:endParaRPr lang="it-IT"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492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8857037C-B147-462B-B279-42854CEACFF3}"/>
              </a:ext>
            </a:extLst>
          </p:cNvPr>
          <p:cNvSpPr>
            <a:spLocks noGrp="1"/>
          </p:cNvSpPr>
          <p:nvPr>
            <p:ph type="ctrTitle"/>
          </p:nvPr>
        </p:nvSpPr>
        <p:spPr>
          <a:xfrm>
            <a:off x="6658545" y="2679155"/>
            <a:ext cx="4538526" cy="2345264"/>
          </a:xfrm>
        </p:spPr>
        <p:txBody>
          <a:bodyPr>
            <a:normAutofit fontScale="90000"/>
          </a:bodyPr>
          <a:lstStyle/>
          <a:p>
            <a:pPr algn="l">
              <a:lnSpc>
                <a:spcPct val="90000"/>
              </a:lnSpc>
            </a:pPr>
            <a:br>
              <a:rPr lang="it-IT" sz="1400" dirty="0"/>
            </a:br>
            <a:r>
              <a:rPr lang="it-IT" sz="1800" dirty="0">
                <a:effectLst/>
                <a:latin typeface="Arial" panose="020B0604020202020204" pitchFamily="34" charset="0"/>
                <a:ea typeface="Calibri" panose="020F0502020204030204" pitchFamily="34" charset="0"/>
                <a:cs typeface="Times New Roman" panose="02020603050405020304" pitchFamily="18" charset="0"/>
              </a:rPr>
              <a:t>Strutturazione di 2 spazi per avviare al piacere di leggere, sensibilizzando</a:t>
            </a:r>
            <a:br>
              <a:rPr lang="it-IT" sz="1800" dirty="0">
                <a:effectLst/>
                <a:latin typeface="Arial" panose="020B0604020202020204" pitchFamily="34" charset="0"/>
                <a:ea typeface="Calibri" panose="020F0502020204030204" pitchFamily="34" charset="0"/>
                <a:cs typeface="Times New Roman" panose="02020603050405020304" pitchFamily="18" charset="0"/>
              </a:rPr>
            </a:br>
            <a:br>
              <a:rPr lang="it-IT" sz="1800" dirty="0">
                <a:effectLst/>
                <a:latin typeface="Arial" panose="020B0604020202020204" pitchFamily="34" charset="0"/>
                <a:ea typeface="Calibri" panose="020F0502020204030204" pitchFamily="34" charset="0"/>
                <a:cs typeface="Times New Roman" panose="02020603050405020304" pitchFamily="18" charset="0"/>
              </a:rPr>
            </a:br>
            <a:r>
              <a:rPr lang="it-IT" sz="1800" dirty="0">
                <a:effectLst/>
                <a:latin typeface="Arial" panose="020B0604020202020204" pitchFamily="34" charset="0"/>
                <a:ea typeface="Calibri" panose="020F0502020204030204" pitchFamily="34" charset="0"/>
                <a:cs typeface="Times New Roman" panose="02020603050405020304" pitchFamily="18" charset="0"/>
              </a:rPr>
              <a:t> i</a:t>
            </a:r>
            <a:r>
              <a:rPr lang="it-IT" sz="1800" dirty="0">
                <a:latin typeface="Arial" panose="020B0604020202020204" pitchFamily="34" charset="0"/>
                <a:ea typeface="Calibri" panose="020F0502020204030204" pitchFamily="34" charset="0"/>
                <a:cs typeface="Times New Roman" panose="02020603050405020304" pitchFamily="18" charset="0"/>
              </a:rPr>
              <a:t> </a:t>
            </a:r>
            <a:r>
              <a:rPr lang="it-IT" sz="1800" dirty="0">
                <a:effectLst/>
                <a:latin typeface="Arial" panose="020B0604020202020204" pitchFamily="34" charset="0"/>
                <a:ea typeface="Calibri" panose="020F0502020204030204" pitchFamily="34" charset="0"/>
                <a:cs typeface="Times New Roman" panose="02020603050405020304" pitchFamily="18" charset="0"/>
              </a:rPr>
              <a:t>bambini in modo attivo perché vivano il libro come strumento di ascolto e di lettura di immagini; condividendo e rispettando gli oggetti altrui; stimolando i bambini perché diventino produttori di storie.</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2000" dirty="0">
              <a:latin typeface="+mn-lt"/>
            </a:endParaRPr>
          </a:p>
        </p:txBody>
      </p:sp>
      <p:sp>
        <p:nvSpPr>
          <p:cNvPr id="34" name="Rectangle 33">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C1D9A2C4-A264-4C52-8B7B-21BE187A326C}"/>
              </a:ext>
            </a:extLst>
          </p:cNvPr>
          <p:cNvSpPr>
            <a:spLocks noGrp="1"/>
          </p:cNvSpPr>
          <p:nvPr>
            <p:ph type="subTitle" idx="1"/>
          </p:nvPr>
        </p:nvSpPr>
        <p:spPr>
          <a:xfrm>
            <a:off x="1367566" y="690986"/>
            <a:ext cx="9510595" cy="770470"/>
          </a:xfrm>
        </p:spPr>
        <p:txBody>
          <a:bodyPr>
            <a:normAutofit fontScale="92500" lnSpcReduction="10000"/>
          </a:bodyPr>
          <a:lstStyle/>
          <a:p>
            <a:r>
              <a:rPr lang="it-IT" b="1" dirty="0"/>
              <a:t>PROGETTO </a:t>
            </a:r>
            <a:r>
              <a:rPr lang="it-IT" sz="1800" b="1" u="sng" dirty="0">
                <a:effectLst/>
                <a:latin typeface="Arial" panose="020B0604020202020204" pitchFamily="34" charset="0"/>
                <a:ea typeface="Calibri" panose="020F0502020204030204" pitchFamily="34" charset="0"/>
              </a:rPr>
              <a:t>IN BIBLIOTECA SI PUO’…ASCOLTARE,GUARDARE,INVENTARE!</a:t>
            </a:r>
            <a:r>
              <a:rPr lang="it-IT" b="1" dirty="0"/>
              <a:t>    </a:t>
            </a:r>
          </a:p>
          <a:p>
            <a:r>
              <a:rPr lang="it-IT" dirty="0"/>
              <a:t>                                                            bambi</a:t>
            </a:r>
            <a:r>
              <a:rPr lang="it-IT" b="1" dirty="0"/>
              <a:t>ni 3-4-5 anni     </a:t>
            </a:r>
          </a:p>
        </p:txBody>
      </p:sp>
      <p:cxnSp>
        <p:nvCxnSpPr>
          <p:cNvPr id="36" name="Straight Connector 35">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descr="Un “abbraccio” tutto italiano: da Bologna libri in ucraino per i bambini  profughi – Paperboy Salerno">
            <a:extLst>
              <a:ext uri="{FF2B5EF4-FFF2-40B4-BE49-F238E27FC236}">
                <a16:creationId xmlns:a16="http://schemas.microsoft.com/office/drawing/2014/main" id="{AA0D6FD0-1540-E1EE-DFF0-3E64ECB50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347" y="1371819"/>
            <a:ext cx="4628640" cy="423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64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itolo 3">
            <a:extLst>
              <a:ext uri="{FF2B5EF4-FFF2-40B4-BE49-F238E27FC236}">
                <a16:creationId xmlns:a16="http://schemas.microsoft.com/office/drawing/2014/main" id="{C14C0D20-9158-4FB5-9C37-A42A0FD3E0CF}"/>
              </a:ext>
            </a:extLst>
          </p:cNvPr>
          <p:cNvSpPr>
            <a:spLocks noGrp="1"/>
          </p:cNvSpPr>
          <p:nvPr>
            <p:ph type="ctrTitle"/>
          </p:nvPr>
        </p:nvSpPr>
        <p:spPr>
          <a:xfrm>
            <a:off x="6560830" y="3926841"/>
            <a:ext cx="4538526" cy="2345264"/>
          </a:xfrm>
        </p:spPr>
        <p:txBody>
          <a:bodyPr>
            <a:normAutofit fontScale="90000"/>
          </a:bodyPr>
          <a:lstStyle/>
          <a:p>
            <a:pPr marL="457200" marR="183515" algn="l">
              <a:lnSpc>
                <a:spcPct val="90000"/>
              </a:lnSpc>
              <a:spcBef>
                <a:spcPts val="205"/>
              </a:spcBef>
            </a:pPr>
            <a:br>
              <a:rPr lang="it-IT" sz="1400" dirty="0"/>
            </a:br>
            <a:br>
              <a:rPr lang="it-IT" sz="1400" dirty="0"/>
            </a:br>
            <a:r>
              <a:rPr lang="it-IT" sz="2000" dirty="0">
                <a:latin typeface="+mn-lt"/>
              </a:rPr>
              <a:t>Si </a:t>
            </a:r>
            <a:r>
              <a:rPr lang="it-IT" sz="2000" dirty="0">
                <a:effectLst/>
                <a:latin typeface="+mn-lt"/>
                <a:ea typeface="Arial" panose="020B0604020202020204" pitchFamily="34" charset="0"/>
              </a:rPr>
              <a:t>conduce  il bambino alla scoperta del proprio corpo dandogli la possibilità di esprimersi, raccontarsi, lasciare affiorare le emozioni, usare uno spazio, una posizione, una gestualità, un tono. Il metodo  fa riferimento a </a:t>
            </a:r>
            <a:r>
              <a:rPr lang="it-IT" sz="2000" dirty="0" err="1">
                <a:effectLst/>
                <a:latin typeface="+mn-lt"/>
                <a:ea typeface="Arial" panose="020B0604020202020204" pitchFamily="34" charset="0"/>
              </a:rPr>
              <a:t>Vayer</a:t>
            </a:r>
            <a:r>
              <a:rPr lang="it-IT" sz="2000" dirty="0">
                <a:effectLst/>
                <a:latin typeface="+mn-lt"/>
                <a:ea typeface="Arial" panose="020B0604020202020204" pitchFamily="34" charset="0"/>
              </a:rPr>
              <a:t> e </a:t>
            </a:r>
            <a:r>
              <a:rPr lang="it-IT" sz="2000" dirty="0" err="1">
                <a:effectLst/>
                <a:latin typeface="+mn-lt"/>
                <a:ea typeface="Arial" panose="020B0604020202020204" pitchFamily="34" charset="0"/>
              </a:rPr>
              <a:t>Aucouturier</a:t>
            </a:r>
            <a:r>
              <a:rPr lang="it-IT" sz="2000" dirty="0">
                <a:effectLst/>
                <a:latin typeface="+mn-lt"/>
                <a:ea typeface="Arial" panose="020B0604020202020204" pitchFamily="34" charset="0"/>
              </a:rPr>
              <a:t>: il primo “direttivo”, il secondo “relazionale”. </a:t>
            </a:r>
            <a:br>
              <a:rPr lang="it-IT" sz="2000" dirty="0">
                <a:effectLst/>
                <a:latin typeface="+mn-lt"/>
                <a:ea typeface="Arial" panose="020B0604020202020204" pitchFamily="34" charset="0"/>
              </a:rPr>
            </a:br>
            <a:r>
              <a:rPr lang="it-IT" sz="2000" dirty="0">
                <a:effectLst/>
                <a:latin typeface="+mn-lt"/>
                <a:ea typeface="Arial" panose="020B0604020202020204" pitchFamily="34" charset="0"/>
              </a:rPr>
              <a:t>Il percorso prevede attività e giochi di gruppo guidati per favorire, nel modo più ampio possibile l’</a:t>
            </a:r>
            <a:r>
              <a:rPr lang="it-IT" sz="2000" dirty="0" err="1">
                <a:effectLst/>
                <a:latin typeface="+mn-lt"/>
                <a:ea typeface="Arial" panose="020B0604020202020204" pitchFamily="34" charset="0"/>
              </a:rPr>
              <a:t>espressivià</a:t>
            </a:r>
            <a:r>
              <a:rPr lang="it-IT" sz="2000" dirty="0">
                <a:effectLst/>
                <a:latin typeface="+mn-lt"/>
                <a:ea typeface="Arial" panose="020B0604020202020204" pitchFamily="34" charset="0"/>
              </a:rPr>
              <a:t>̀ globale del bambino attraverso il movimento, la mimica, la parola, rielaborando il tutto attraverso l’utilizzo di materiali e tecniche diversi per acquisire o potenziare il controllo e la coordinazione fino</a:t>
            </a:r>
            <a:r>
              <a:rPr lang="it-IT" sz="2000" spc="-30" dirty="0">
                <a:effectLst/>
                <a:latin typeface="+mn-lt"/>
                <a:ea typeface="Arial" panose="020B0604020202020204" pitchFamily="34" charset="0"/>
              </a:rPr>
              <a:t> </a:t>
            </a:r>
            <a:r>
              <a:rPr lang="it-IT" sz="2000" dirty="0">
                <a:effectLst/>
                <a:latin typeface="+mn-lt"/>
                <a:ea typeface="Arial" panose="020B0604020202020204" pitchFamily="34" charset="0"/>
              </a:rPr>
              <a:t>motoria.</a:t>
            </a:r>
            <a:br>
              <a:rPr lang="it-IT" sz="2000" dirty="0">
                <a:effectLst/>
                <a:latin typeface="+mn-lt"/>
                <a:ea typeface="Arial" panose="020B0604020202020204" pitchFamily="34" charset="0"/>
              </a:rPr>
            </a:br>
            <a:br>
              <a:rPr lang="it-IT" sz="1400" dirty="0">
                <a:effectLst/>
                <a:latin typeface="Arial" panose="020B0604020202020204" pitchFamily="34" charset="0"/>
                <a:ea typeface="Arial" panose="020B0604020202020204" pitchFamily="34" charset="0"/>
              </a:rPr>
            </a:br>
            <a:r>
              <a:rPr lang="it-IT" sz="1400" dirty="0">
                <a:effectLst/>
                <a:latin typeface="Arial" panose="020B0604020202020204" pitchFamily="34" charset="0"/>
                <a:ea typeface="Arial" panose="020B0604020202020204" pitchFamily="34" charset="0"/>
              </a:rPr>
              <a:t> </a:t>
            </a:r>
            <a:br>
              <a:rPr lang="it-IT" sz="1400" dirty="0">
                <a:effectLst/>
                <a:latin typeface="Arial" panose="020B0604020202020204" pitchFamily="34" charset="0"/>
                <a:ea typeface="Arial" panose="020B0604020202020204" pitchFamily="34" charset="0"/>
              </a:rPr>
            </a:br>
            <a:br>
              <a:rPr lang="it-IT" sz="1400" dirty="0">
                <a:latin typeface="+mn-lt"/>
              </a:rPr>
            </a:br>
            <a:endParaRPr lang="it-IT" sz="1400" dirty="0">
              <a:latin typeface="+mn-lt"/>
            </a:endParaRPr>
          </a:p>
        </p:txBody>
      </p:sp>
      <p:sp>
        <p:nvSpPr>
          <p:cNvPr id="18" name="Rectangle 17">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ottotitolo 4">
            <a:extLst>
              <a:ext uri="{FF2B5EF4-FFF2-40B4-BE49-F238E27FC236}">
                <a16:creationId xmlns:a16="http://schemas.microsoft.com/office/drawing/2014/main" id="{193B2BE3-828D-46CF-A4FF-7F1A575209C5}"/>
              </a:ext>
            </a:extLst>
          </p:cNvPr>
          <p:cNvSpPr>
            <a:spLocks noGrp="1"/>
          </p:cNvSpPr>
          <p:nvPr>
            <p:ph type="subTitle" idx="1"/>
          </p:nvPr>
        </p:nvSpPr>
        <p:spPr>
          <a:xfrm>
            <a:off x="688160" y="659519"/>
            <a:ext cx="6259292" cy="1064847"/>
          </a:xfrm>
        </p:spPr>
        <p:txBody>
          <a:bodyPr>
            <a:normAutofit/>
          </a:bodyPr>
          <a:lstStyle/>
          <a:p>
            <a:r>
              <a:rPr lang="it-IT" b="1" dirty="0"/>
              <a:t>LABORATORIO MOTORIO   </a:t>
            </a:r>
            <a:r>
              <a:rPr lang="it-IT" dirty="0"/>
              <a:t>bambine/i 3 anni</a:t>
            </a:r>
            <a:endParaRPr lang="it-IT" b="1" dirty="0"/>
          </a:p>
          <a:p>
            <a:r>
              <a:rPr lang="it-IT" b="1" dirty="0"/>
              <a:t>A CHE GIOCO… GIOCHIAMO?</a:t>
            </a:r>
          </a:p>
        </p:txBody>
      </p:sp>
      <p:pic>
        <p:nvPicPr>
          <p:cNvPr id="11" name="image27.jpeg">
            <a:extLst>
              <a:ext uri="{FF2B5EF4-FFF2-40B4-BE49-F238E27FC236}">
                <a16:creationId xmlns:a16="http://schemas.microsoft.com/office/drawing/2014/main" id="{00CC39AF-6A22-4EB2-87BC-A25AE0294A56}"/>
              </a:ext>
            </a:extLst>
          </p:cNvPr>
          <p:cNvPicPr/>
          <p:nvPr/>
        </p:nvPicPr>
        <p:blipFill>
          <a:blip r:embed="rId3" cstate="print"/>
          <a:stretch>
            <a:fillRect/>
          </a:stretch>
        </p:blipFill>
        <p:spPr>
          <a:xfrm>
            <a:off x="1412683" y="2356533"/>
            <a:ext cx="4348925" cy="1966130"/>
          </a:xfrm>
          <a:prstGeom prst="rect">
            <a:avLst/>
          </a:prstGeom>
        </p:spPr>
      </p:pic>
      <p:cxnSp>
        <p:nvCxnSpPr>
          <p:cNvPr id="20" name="Straight Connector 19">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19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DD419158-7F6D-4213-BB0D-31D6CF07A9D0}"/>
              </a:ext>
            </a:extLst>
          </p:cNvPr>
          <p:cNvSpPr>
            <a:spLocks noGrp="1"/>
          </p:cNvSpPr>
          <p:nvPr>
            <p:ph type="ctrTitle"/>
          </p:nvPr>
        </p:nvSpPr>
        <p:spPr>
          <a:xfrm>
            <a:off x="6553770" y="1041400"/>
            <a:ext cx="4538526" cy="3192669"/>
          </a:xfrm>
        </p:spPr>
        <p:txBody>
          <a:bodyPr vert="horz" lIns="91440" tIns="45720" rIns="91440" bIns="45720" rtlCol="0" anchor="b">
            <a:normAutofit/>
          </a:bodyPr>
          <a:lstStyle/>
          <a:p>
            <a:pPr>
              <a:lnSpc>
                <a:spcPct val="90000"/>
              </a:lnSpc>
            </a:pPr>
            <a:br>
              <a:rPr lang="en-US" dirty="0"/>
            </a:br>
            <a:br>
              <a:rPr lang="en-US" dirty="0"/>
            </a:br>
            <a:endParaRPr lang="en-US" dirty="0"/>
          </a:p>
        </p:txBody>
      </p:sp>
      <p:sp>
        <p:nvSpPr>
          <p:cNvPr id="18" name="Rectangle 17">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F97FB7C8-DABF-4EAE-967F-3A7631F44592}"/>
              </a:ext>
            </a:extLst>
          </p:cNvPr>
          <p:cNvSpPr>
            <a:spLocks noGrp="1"/>
          </p:cNvSpPr>
          <p:nvPr>
            <p:ph type="subTitle" idx="1"/>
          </p:nvPr>
        </p:nvSpPr>
        <p:spPr>
          <a:xfrm>
            <a:off x="1262590" y="718516"/>
            <a:ext cx="4513252" cy="1933463"/>
          </a:xfrm>
        </p:spPr>
        <p:txBody>
          <a:bodyPr vert="horz" lIns="91440" tIns="45720" rIns="91440" bIns="45720" rtlCol="0" anchor="t">
            <a:normAutofit/>
          </a:bodyPr>
          <a:lstStyle/>
          <a:p>
            <a:r>
              <a:rPr lang="en-US" b="1" dirty="0"/>
              <a:t>LABORATORIO TEATRALE   </a:t>
            </a:r>
            <a:r>
              <a:rPr lang="en-US" dirty="0" err="1"/>
              <a:t>bambine</a:t>
            </a:r>
            <a:r>
              <a:rPr lang="en-US" dirty="0"/>
              <a:t>/</a:t>
            </a:r>
            <a:r>
              <a:rPr lang="en-US" dirty="0" err="1"/>
              <a:t>i</a:t>
            </a:r>
            <a:r>
              <a:rPr lang="en-US" dirty="0"/>
              <a:t> 4 anni</a:t>
            </a:r>
            <a:endParaRPr lang="en-US" b="1" dirty="0"/>
          </a:p>
        </p:txBody>
      </p:sp>
      <p:pic>
        <p:nvPicPr>
          <p:cNvPr id="9" name="image28.jpeg" descr="Risultati immagini per bambini nicoletta costa">
            <a:extLst>
              <a:ext uri="{FF2B5EF4-FFF2-40B4-BE49-F238E27FC236}">
                <a16:creationId xmlns:a16="http://schemas.microsoft.com/office/drawing/2014/main" id="{FFBAC27E-832A-4CFF-BF8F-3ADCD2DF7133}"/>
              </a:ext>
            </a:extLst>
          </p:cNvPr>
          <p:cNvPicPr/>
          <p:nvPr/>
        </p:nvPicPr>
        <p:blipFill>
          <a:blip r:embed="rId3" cstate="print"/>
          <a:stretch>
            <a:fillRect/>
          </a:stretch>
        </p:blipFill>
        <p:spPr>
          <a:xfrm>
            <a:off x="1412683" y="2196252"/>
            <a:ext cx="4348925" cy="2286692"/>
          </a:xfrm>
          <a:prstGeom prst="rect">
            <a:avLst/>
          </a:prstGeom>
        </p:spPr>
      </p:pic>
      <p:cxnSp>
        <p:nvCxnSpPr>
          <p:cNvPr id="20" name="Straight Connector 19">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CasellaDiTesto 10">
            <a:extLst>
              <a:ext uri="{FF2B5EF4-FFF2-40B4-BE49-F238E27FC236}">
                <a16:creationId xmlns:a16="http://schemas.microsoft.com/office/drawing/2014/main" id="{F4BA3051-7359-452A-A681-F8FD2FB29CD8}"/>
              </a:ext>
            </a:extLst>
          </p:cNvPr>
          <p:cNvSpPr txBox="1"/>
          <p:nvPr/>
        </p:nvSpPr>
        <p:spPr>
          <a:xfrm>
            <a:off x="6389177" y="1571758"/>
            <a:ext cx="4540233" cy="1985993"/>
          </a:xfrm>
          <a:prstGeom prst="rect">
            <a:avLst/>
          </a:prstGeom>
          <a:noFill/>
        </p:spPr>
        <p:txBody>
          <a:bodyPr wrap="square">
            <a:spAutoFit/>
          </a:bodyPr>
          <a:lstStyle/>
          <a:p>
            <a:pPr marL="457200" marR="178435" algn="just">
              <a:lnSpc>
                <a:spcPct val="115000"/>
              </a:lnSpc>
              <a:spcAft>
                <a:spcPts val="600"/>
              </a:spcAft>
            </a:pPr>
            <a:r>
              <a:rPr lang="it-IT" dirty="0">
                <a:effectLst/>
                <a:ea typeface="Arial" panose="020B0604020202020204" pitchFamily="34" charset="0"/>
              </a:rPr>
              <a:t>Il percorso permette ai bambini di scoprire nuove forme di espressione e di imparare ad utilizzarle, esprimendo la propria creatività </a:t>
            </a:r>
            <a:r>
              <a:rPr lang="it-IT" dirty="0">
                <a:ea typeface="Arial" panose="020B0604020202020204" pitchFamily="34" charset="0"/>
              </a:rPr>
              <a:t>utilizzando come potenziale emotivo la musica, sperimentando l’essere attori e spettatori. </a:t>
            </a:r>
            <a:endParaRPr lang="it-IT"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60548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829244B6-A44F-4A33-85AE-1144999E1261}"/>
              </a:ext>
            </a:extLst>
          </p:cNvPr>
          <p:cNvSpPr>
            <a:spLocks noGrp="1"/>
          </p:cNvSpPr>
          <p:nvPr>
            <p:ph type="ctrTitle"/>
          </p:nvPr>
        </p:nvSpPr>
        <p:spPr>
          <a:xfrm>
            <a:off x="6535882" y="2349499"/>
            <a:ext cx="4538526" cy="2345264"/>
          </a:xfrm>
        </p:spPr>
        <p:txBody>
          <a:bodyPr>
            <a:normAutofit fontScale="90000"/>
          </a:bodyPr>
          <a:lstStyle/>
          <a:p>
            <a:pPr algn="l">
              <a:lnSpc>
                <a:spcPct val="90000"/>
              </a:lnSpc>
            </a:pPr>
            <a:br>
              <a:rPr lang="it-IT" sz="1400" dirty="0"/>
            </a:br>
            <a:br>
              <a:rPr lang="it-IT" sz="1400" dirty="0"/>
            </a:br>
            <a:r>
              <a:rPr lang="it-IT" sz="2000" dirty="0">
                <a:effectLst/>
                <a:latin typeface="+mn-lt"/>
                <a:ea typeface="Arial" panose="020B0604020202020204" pitchFamily="34" charset="0"/>
              </a:rPr>
              <a:t>L’obiettivo di questo laboratorio è quello di sviluppare le capacità coordinative e di lateralizzazione con la </a:t>
            </a:r>
            <a:r>
              <a:rPr lang="it-IT" sz="2000" dirty="0" err="1">
                <a:effectLst/>
                <a:latin typeface="+mn-lt"/>
                <a:ea typeface="Arial" panose="020B0604020202020204" pitchFamily="34" charset="0"/>
              </a:rPr>
              <a:t>finalita</a:t>
            </a:r>
            <a:r>
              <a:rPr lang="it-IT" sz="2000" dirty="0">
                <a:effectLst/>
                <a:latin typeface="+mn-lt"/>
                <a:ea typeface="Arial" panose="020B0604020202020204" pitchFamily="34" charset="0"/>
              </a:rPr>
              <a:t>̀ generale di “</a:t>
            </a:r>
            <a:r>
              <a:rPr lang="it-IT" sz="2000" i="1" dirty="0">
                <a:effectLst/>
                <a:latin typeface="+mn-lt"/>
                <a:ea typeface="Arial" panose="020B0604020202020204" pitchFamily="34" charset="0"/>
              </a:rPr>
              <a:t>concorrere allo sviluppo di comportamenti relazionali</a:t>
            </a:r>
            <a:r>
              <a:rPr lang="it-IT" sz="2000" dirty="0">
                <a:effectLst/>
                <a:latin typeface="+mn-lt"/>
                <a:ea typeface="Arial" panose="020B0604020202020204" pitchFamily="34" charset="0"/>
              </a:rPr>
              <a:t>” mediante la verifica, vissuta in esperienze di gioco e di avviamento sportivo, dell’esigenza di regole e di rispetto delle</a:t>
            </a:r>
            <a:r>
              <a:rPr lang="it-IT" sz="2000" spc="-15" dirty="0">
                <a:effectLst/>
                <a:latin typeface="+mn-lt"/>
                <a:ea typeface="Arial" panose="020B0604020202020204" pitchFamily="34" charset="0"/>
              </a:rPr>
              <a:t> </a:t>
            </a:r>
            <a:r>
              <a:rPr lang="it-IT" sz="2000" dirty="0">
                <a:effectLst/>
                <a:latin typeface="+mn-lt"/>
                <a:ea typeface="Arial" panose="020B0604020202020204" pitchFamily="34" charset="0"/>
              </a:rPr>
              <a:t>stesse.</a:t>
            </a:r>
            <a:br>
              <a:rPr lang="it-IT" sz="2000" dirty="0">
                <a:effectLst/>
                <a:latin typeface="+mn-lt"/>
                <a:ea typeface="Arial" panose="020B0604020202020204" pitchFamily="34" charset="0"/>
              </a:rPr>
            </a:br>
            <a:br>
              <a:rPr lang="it-IT" sz="1400" dirty="0">
                <a:latin typeface="+mn-lt"/>
              </a:rPr>
            </a:br>
            <a:endParaRPr lang="it-IT" sz="1400" dirty="0">
              <a:latin typeface="+mn-lt"/>
            </a:endParaRPr>
          </a:p>
        </p:txBody>
      </p:sp>
      <p:sp>
        <p:nvSpPr>
          <p:cNvPr id="16" name="Rectangle 15">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32E83580-07CB-4EA3-B85B-A5179A8C407F}"/>
              </a:ext>
            </a:extLst>
          </p:cNvPr>
          <p:cNvSpPr>
            <a:spLocks noGrp="1"/>
          </p:cNvSpPr>
          <p:nvPr>
            <p:ph type="subTitle" idx="1"/>
          </p:nvPr>
        </p:nvSpPr>
        <p:spPr>
          <a:xfrm>
            <a:off x="1324265" y="600075"/>
            <a:ext cx="4513252" cy="1057275"/>
          </a:xfrm>
        </p:spPr>
        <p:txBody>
          <a:bodyPr>
            <a:normAutofit/>
          </a:bodyPr>
          <a:lstStyle/>
          <a:p>
            <a:r>
              <a:rPr lang="it-IT" b="1" dirty="0"/>
              <a:t>LABORATORIO  </a:t>
            </a:r>
            <a:r>
              <a:rPr lang="it-IT" dirty="0"/>
              <a:t>bambine/i 5 anni</a:t>
            </a:r>
          </a:p>
          <a:p>
            <a:r>
              <a:rPr lang="it-IT" b="1" dirty="0"/>
              <a:t>SPORTIVA…MENTE INSIEME</a:t>
            </a:r>
          </a:p>
        </p:txBody>
      </p:sp>
      <p:pic>
        <p:nvPicPr>
          <p:cNvPr id="9" name="image29.jpeg" descr="Risultati immagini per disegni bambini che fanno ginnastica">
            <a:extLst>
              <a:ext uri="{FF2B5EF4-FFF2-40B4-BE49-F238E27FC236}">
                <a16:creationId xmlns:a16="http://schemas.microsoft.com/office/drawing/2014/main" id="{097FC192-4B14-447B-B6E6-BBB6DE701C8C}"/>
              </a:ext>
            </a:extLst>
          </p:cNvPr>
          <p:cNvPicPr/>
          <p:nvPr/>
        </p:nvPicPr>
        <p:blipFill>
          <a:blip r:embed="rId3" cstate="print"/>
          <a:stretch>
            <a:fillRect/>
          </a:stretch>
        </p:blipFill>
        <p:spPr>
          <a:xfrm>
            <a:off x="1588826" y="1622288"/>
            <a:ext cx="3984130" cy="3611638"/>
          </a:xfrm>
          <a:prstGeom prst="rect">
            <a:avLst/>
          </a:prstGeom>
        </p:spPr>
      </p:pic>
      <p:cxnSp>
        <p:nvCxnSpPr>
          <p:cNvPr id="18" name="Straight Connector 17">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086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8857037C-B147-462B-B279-42854CEACFF3}"/>
              </a:ext>
            </a:extLst>
          </p:cNvPr>
          <p:cNvSpPr>
            <a:spLocks noGrp="1"/>
          </p:cNvSpPr>
          <p:nvPr>
            <p:ph type="ctrTitle"/>
          </p:nvPr>
        </p:nvSpPr>
        <p:spPr>
          <a:xfrm>
            <a:off x="6658545" y="1898377"/>
            <a:ext cx="4538526" cy="3126042"/>
          </a:xfrm>
        </p:spPr>
        <p:txBody>
          <a:bodyPr>
            <a:normAutofit/>
          </a:bodyPr>
          <a:lstStyle/>
          <a:p>
            <a:pPr algn="l">
              <a:lnSpc>
                <a:spcPct val="90000"/>
              </a:lnSpc>
            </a:pPr>
            <a:br>
              <a:rPr lang="it-IT" sz="1400" dirty="0"/>
            </a:br>
            <a:r>
              <a:rPr lang="it-IT" sz="1800" dirty="0">
                <a:solidFill>
                  <a:srgbClr val="212529"/>
                </a:solidFill>
              </a:rPr>
              <a:t>U</a:t>
            </a:r>
            <a:r>
              <a:rPr lang="it-IT" sz="1800" b="0" i="0" dirty="0">
                <a:solidFill>
                  <a:srgbClr val="212529"/>
                </a:solidFill>
                <a:effectLst/>
              </a:rPr>
              <a:t>na serie di esercizi basati su input di comando a cui corrisponde una determinata risposta (il più delle volte motoria). Questo tipo di attività sarà in grado di far scoprire ai più piccoli, in modo del tutto spontaneo, l’uso degli algoritmi per risolvere problemi con soluzioni schematiche. </a:t>
            </a:r>
            <a:br>
              <a:rPr lang="it-IT" sz="1800" b="0" i="0" dirty="0">
                <a:solidFill>
                  <a:srgbClr val="212529"/>
                </a:solidFill>
                <a:effectLst/>
              </a:rPr>
            </a:br>
            <a:r>
              <a:rPr lang="it-IT" sz="1800" b="0" i="0" dirty="0">
                <a:solidFill>
                  <a:srgbClr val="212529"/>
                </a:solidFill>
                <a:effectLst/>
              </a:rPr>
              <a:t>In pratica gli alunni impareranno a costruire, scomporre, risolvere e riflettere per arrivare ad un determinato scopo; in altre parole, svilupperanno il pensiero computazionale.</a:t>
            </a:r>
            <a:endParaRPr lang="it-IT" sz="1800" dirty="0"/>
          </a:p>
        </p:txBody>
      </p:sp>
      <p:sp>
        <p:nvSpPr>
          <p:cNvPr id="34" name="Rectangle 33">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C1D9A2C4-A264-4C52-8B7B-21BE187A326C}"/>
              </a:ext>
            </a:extLst>
          </p:cNvPr>
          <p:cNvSpPr>
            <a:spLocks noGrp="1"/>
          </p:cNvSpPr>
          <p:nvPr>
            <p:ph type="subTitle" idx="1"/>
          </p:nvPr>
        </p:nvSpPr>
        <p:spPr>
          <a:xfrm>
            <a:off x="-958310" y="605361"/>
            <a:ext cx="9078401" cy="770470"/>
          </a:xfrm>
        </p:spPr>
        <p:txBody>
          <a:bodyPr>
            <a:normAutofit/>
          </a:bodyPr>
          <a:lstStyle/>
          <a:p>
            <a:r>
              <a:rPr lang="it-IT" b="1" dirty="0"/>
              <a:t>PROGETTO CODING  </a:t>
            </a:r>
            <a:r>
              <a:rPr lang="it-IT" dirty="0"/>
              <a:t>bambine/i 3- 4-5 anni</a:t>
            </a:r>
            <a:endParaRPr lang="it-IT" b="1" dirty="0"/>
          </a:p>
        </p:txBody>
      </p:sp>
      <p:cxnSp>
        <p:nvCxnSpPr>
          <p:cNvPr id="36" name="Straight Connector 35">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Immagine 3" descr="SCUOLA DELL'INFANZIA: IL GIOCO DEL CODING! – I.C. Amedeo Moscati">
            <a:extLst>
              <a:ext uri="{FF2B5EF4-FFF2-40B4-BE49-F238E27FC236}">
                <a16:creationId xmlns:a16="http://schemas.microsoft.com/office/drawing/2014/main" id="{AF110C15-B901-86E4-FDA9-2E6B5DD497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1636" y="1185920"/>
            <a:ext cx="3232204" cy="4327664"/>
          </a:xfrm>
          <a:prstGeom prst="rect">
            <a:avLst/>
          </a:prstGeom>
          <a:noFill/>
          <a:ln>
            <a:noFill/>
          </a:ln>
        </p:spPr>
      </p:pic>
    </p:spTree>
    <p:extLst>
      <p:ext uri="{BB962C8B-B14F-4D97-AF65-F5344CB8AC3E}">
        <p14:creationId xmlns:p14="http://schemas.microsoft.com/office/powerpoint/2010/main" val="116252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8857037C-B147-462B-B279-42854CEACFF3}"/>
              </a:ext>
            </a:extLst>
          </p:cNvPr>
          <p:cNvSpPr>
            <a:spLocks noGrp="1"/>
          </p:cNvSpPr>
          <p:nvPr>
            <p:ph type="ctrTitle"/>
          </p:nvPr>
        </p:nvSpPr>
        <p:spPr>
          <a:xfrm>
            <a:off x="6560830" y="2219731"/>
            <a:ext cx="4538526" cy="3043227"/>
          </a:xfrm>
        </p:spPr>
        <p:txBody>
          <a:bodyPr>
            <a:normAutofit fontScale="90000"/>
          </a:bodyPr>
          <a:lstStyle/>
          <a:p>
            <a:pPr algn="just">
              <a:lnSpc>
                <a:spcPct val="107000"/>
              </a:lnSpc>
              <a:spcAft>
                <a:spcPts val="800"/>
              </a:spcAft>
            </a:pPr>
            <a:br>
              <a:rPr lang="it-IT" sz="1400" dirty="0"/>
            </a:br>
            <a:r>
              <a:rPr lang="it-IT"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 giochi che verranno proposti saranno organizzati in modo da favorire nei bambini alcune abilità e di tipo percettivo-visivo e di tipo logico: riconoscere le forme geometriche</a:t>
            </a:r>
            <a:br>
              <a:rPr lang="it-IT"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br>
            <a:br>
              <a:rPr lang="it-IT"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br>
            <a:r>
              <a:rPr lang="it-IT"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principali e denominarle, riconoscere le forme nell’ambiente, sviluppare la capacità di “classificare” ossia di raggruppare gli oggetti in base ad una caratteristica data.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b="1" u="none" strike="noStrike"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2000" dirty="0">
              <a:latin typeface="+mn-lt"/>
            </a:endParaRPr>
          </a:p>
        </p:txBody>
      </p:sp>
      <p:sp>
        <p:nvSpPr>
          <p:cNvPr id="34" name="Rectangle 33">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C1D9A2C4-A264-4C52-8B7B-21BE187A326C}"/>
              </a:ext>
            </a:extLst>
          </p:cNvPr>
          <p:cNvSpPr>
            <a:spLocks noGrp="1"/>
          </p:cNvSpPr>
          <p:nvPr>
            <p:ph type="subTitle" idx="1"/>
          </p:nvPr>
        </p:nvSpPr>
        <p:spPr>
          <a:xfrm>
            <a:off x="636103" y="706965"/>
            <a:ext cx="7364897" cy="770470"/>
          </a:xfrm>
        </p:spPr>
        <p:txBody>
          <a:bodyPr>
            <a:normAutofit fontScale="92500" lnSpcReduction="10000"/>
          </a:bodyPr>
          <a:lstStyle/>
          <a:p>
            <a:r>
              <a:rPr lang="it-IT" b="1" dirty="0"/>
              <a:t>PROGETTO STEAM  - GIOCHIAMO CON LA GEOMETRIA </a:t>
            </a:r>
          </a:p>
          <a:p>
            <a:r>
              <a:rPr lang="it-IT" b="1" dirty="0"/>
              <a:t> </a:t>
            </a:r>
            <a:r>
              <a:rPr lang="it-IT" dirty="0"/>
              <a:t>bambine/i 3- 4-5 anni</a:t>
            </a:r>
            <a:endParaRPr lang="it-IT" b="1" dirty="0"/>
          </a:p>
        </p:txBody>
      </p:sp>
      <p:cxnSp>
        <p:nvCxnSpPr>
          <p:cNvPr id="36" name="Straight Connector 35">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Immagine 3" descr="Progetto Vet Steam Lab – Finanziamento del Programma Erasmus+ – Candidature  2019 – Fidae.it">
            <a:extLst>
              <a:ext uri="{FF2B5EF4-FFF2-40B4-BE49-F238E27FC236}">
                <a16:creationId xmlns:a16="http://schemas.microsoft.com/office/drawing/2014/main" id="{A30ACD3D-E58E-C68C-60DA-3897D164A8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70386">
            <a:off x="1362229" y="2603414"/>
            <a:ext cx="4628821" cy="1505327"/>
          </a:xfrm>
          <a:prstGeom prst="rect">
            <a:avLst/>
          </a:prstGeom>
          <a:noFill/>
          <a:ln>
            <a:noFill/>
          </a:ln>
        </p:spPr>
      </p:pic>
    </p:spTree>
    <p:extLst>
      <p:ext uri="{BB962C8B-B14F-4D97-AF65-F5344CB8AC3E}">
        <p14:creationId xmlns:p14="http://schemas.microsoft.com/office/powerpoint/2010/main" val="229866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8857037C-B147-462B-B279-42854CEACFF3}"/>
              </a:ext>
            </a:extLst>
          </p:cNvPr>
          <p:cNvSpPr>
            <a:spLocks noGrp="1"/>
          </p:cNvSpPr>
          <p:nvPr>
            <p:ph type="ctrTitle"/>
          </p:nvPr>
        </p:nvSpPr>
        <p:spPr>
          <a:xfrm>
            <a:off x="6535882" y="1729199"/>
            <a:ext cx="4538526" cy="3878105"/>
          </a:xfrm>
        </p:spPr>
        <p:txBody>
          <a:bodyPr>
            <a:normAutofit fontScale="90000"/>
          </a:bodyPr>
          <a:lstStyle/>
          <a:p>
            <a:pPr marL="635" algn="l">
              <a:lnSpc>
                <a:spcPct val="107000"/>
              </a:lnSpc>
              <a:spcAft>
                <a:spcPts val="800"/>
              </a:spcAft>
            </a:pPr>
            <a:br>
              <a:rPr lang="it-IT" sz="1400" dirty="0"/>
            </a:br>
            <a:r>
              <a:rPr lang="it-IT" sz="1800" dirty="0">
                <a:effectLst/>
                <a:latin typeface="Arial" panose="020B0604020202020204" pitchFamily="34" charset="0"/>
                <a:ea typeface="Calibri" panose="020F0502020204030204" pitchFamily="34" charset="0"/>
                <a:cs typeface="Times New Roman" panose="02020603050405020304" pitchFamily="18" charset="0"/>
              </a:rPr>
              <a:t>Per accompagnare il bambino nel percorso di interazione con il digitale, le insegnanti si occuperanno di predisporre le attività didattiche e realizzare i materiali digitali, stimolando nuove possibilità espressivo-comunicative,</a:t>
            </a:r>
            <a:br>
              <a:rPr lang="it-IT" sz="1800" dirty="0">
                <a:effectLst/>
                <a:latin typeface="Arial" panose="020B0604020202020204" pitchFamily="34" charset="0"/>
                <a:ea typeface="Calibri" panose="020F0502020204030204" pitchFamily="34" charset="0"/>
                <a:cs typeface="Times New Roman" panose="02020603050405020304" pitchFamily="18" charset="0"/>
              </a:rPr>
            </a:br>
            <a:br>
              <a:rPr lang="it-IT" sz="1800" dirty="0">
                <a:effectLst/>
                <a:latin typeface="Arial" panose="020B0604020202020204" pitchFamily="34" charset="0"/>
                <a:ea typeface="Calibri" panose="020F0502020204030204" pitchFamily="34" charset="0"/>
                <a:cs typeface="Times New Roman" panose="02020603050405020304" pitchFamily="18" charset="0"/>
              </a:rPr>
            </a:br>
            <a:br>
              <a:rPr lang="it-IT" sz="1800" dirty="0">
                <a:effectLst/>
                <a:latin typeface="Arial" panose="020B0604020202020204" pitchFamily="34" charset="0"/>
                <a:ea typeface="Calibri" panose="020F0502020204030204" pitchFamily="34" charset="0"/>
                <a:cs typeface="Times New Roman" panose="02020603050405020304" pitchFamily="18" charset="0"/>
              </a:rPr>
            </a:br>
            <a:r>
              <a:rPr lang="it-IT" sz="1800" dirty="0">
                <a:effectLst/>
                <a:latin typeface="Arial" panose="020B0604020202020204" pitchFamily="34" charset="0"/>
                <a:ea typeface="Calibri" panose="020F0502020204030204" pitchFamily="34" charset="0"/>
                <a:cs typeface="Times New Roman" panose="02020603050405020304" pitchFamily="18" charset="0"/>
              </a:rPr>
              <a:t> incoraggiando l’uso di molteplici modalità di rappresentazione familiarizzando con gli strumenti tecnologici al fine di f</a:t>
            </a:r>
            <a:r>
              <a:rPr lang="it-IT"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avorire un atteggiamento improntato alla curiosità e all’apertura verso il futuro.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b="1" u="none" strike="noStrike" dirty="0">
                <a:effectLst/>
                <a:latin typeface="Arial" panose="020B0604020202020204" pitchFamily="34" charset="0"/>
                <a:ea typeface="Calibri" panose="020F0502020204030204" pitchFamily="34" charset="0"/>
                <a:cs typeface="Times New Roman" panose="02020603050405020304" pitchFamily="18" charset="0"/>
              </a:rPr>
              <a:t>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2000" dirty="0">
              <a:latin typeface="+mn-lt"/>
            </a:endParaRPr>
          </a:p>
        </p:txBody>
      </p:sp>
      <p:sp>
        <p:nvSpPr>
          <p:cNvPr id="34" name="Rectangle 33">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C1D9A2C4-A264-4C52-8B7B-21BE187A326C}"/>
              </a:ext>
            </a:extLst>
          </p:cNvPr>
          <p:cNvSpPr>
            <a:spLocks noGrp="1"/>
          </p:cNvSpPr>
          <p:nvPr>
            <p:ph type="subTitle" idx="1"/>
          </p:nvPr>
        </p:nvSpPr>
        <p:spPr>
          <a:xfrm>
            <a:off x="-264312" y="640230"/>
            <a:ext cx="9078401" cy="770470"/>
          </a:xfrm>
        </p:spPr>
        <p:txBody>
          <a:bodyPr>
            <a:normAutofit/>
          </a:bodyPr>
          <a:lstStyle/>
          <a:p>
            <a:r>
              <a:rPr lang="it-IT" b="1" dirty="0"/>
              <a:t>PROGETTO DIGI…GIOCANDO  </a:t>
            </a:r>
            <a:r>
              <a:rPr lang="it-IT" dirty="0"/>
              <a:t>bambine/i 3- 4-5 anni</a:t>
            </a:r>
            <a:endParaRPr lang="it-IT" b="1" dirty="0"/>
          </a:p>
        </p:txBody>
      </p:sp>
      <p:cxnSp>
        <p:nvCxnSpPr>
          <p:cNvPr id="36" name="Straight Connector 35">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Immagine 3" descr="Cartoon computer artist Stock Vector Image by ©clairev #2147861">
            <a:extLst>
              <a:ext uri="{FF2B5EF4-FFF2-40B4-BE49-F238E27FC236}">
                <a16:creationId xmlns:a16="http://schemas.microsoft.com/office/drawing/2014/main" id="{59749ECF-6C5E-10C0-C630-FA71045FBC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2475" y="1729199"/>
            <a:ext cx="3805882" cy="3268130"/>
          </a:xfrm>
          <a:prstGeom prst="rect">
            <a:avLst/>
          </a:prstGeom>
          <a:noFill/>
          <a:ln>
            <a:noFill/>
          </a:ln>
        </p:spPr>
      </p:pic>
    </p:spTree>
    <p:extLst>
      <p:ext uri="{BB962C8B-B14F-4D97-AF65-F5344CB8AC3E}">
        <p14:creationId xmlns:p14="http://schemas.microsoft.com/office/powerpoint/2010/main" val="130029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601E86ED-C48C-48F0-B9CC-18E665CE4B04}"/>
              </a:ext>
            </a:extLst>
          </p:cNvPr>
          <p:cNvSpPr>
            <a:spLocks noGrp="1"/>
          </p:cNvSpPr>
          <p:nvPr>
            <p:ph type="ctrTitle"/>
          </p:nvPr>
        </p:nvSpPr>
        <p:spPr>
          <a:xfrm>
            <a:off x="6639495" y="3455789"/>
            <a:ext cx="4538526" cy="2345264"/>
          </a:xfrm>
        </p:spPr>
        <p:txBody>
          <a:bodyPr>
            <a:noAutofit/>
          </a:bodyPr>
          <a:lstStyle/>
          <a:p>
            <a:pPr marL="457200" marR="181610" algn="l">
              <a:lnSpc>
                <a:spcPct val="90000"/>
              </a:lnSpc>
            </a:pPr>
            <a:r>
              <a:rPr lang="it-IT" sz="1800" dirty="0">
                <a:effectLst/>
                <a:latin typeface="+mn-lt"/>
                <a:ea typeface="Arial" panose="020B0604020202020204" pitchFamily="34" charset="0"/>
              </a:rPr>
              <a:t>E’ importante creare situazioni che favoriscano l’ingresso nella scuola dell’infanzia dei bambini frequentanti l’ultimo anno di nido.</a:t>
            </a:r>
            <a:br>
              <a:rPr lang="it-IT" sz="1800" dirty="0">
                <a:effectLst/>
                <a:latin typeface="+mn-lt"/>
                <a:ea typeface="Arial" panose="020B0604020202020204" pitchFamily="34" charset="0"/>
              </a:rPr>
            </a:br>
            <a:r>
              <a:rPr lang="it-IT" sz="1800" dirty="0">
                <a:effectLst/>
                <a:latin typeface="+mn-lt"/>
                <a:ea typeface="Arial" panose="020B0604020202020204" pitchFamily="34" charset="0"/>
              </a:rPr>
              <a:t>Per la realizzazione del progetto, è necessario privilegiare momenti d’incontro tra gli operatori delle due strutture, scambio di informazioni e di documentazione.</a:t>
            </a:r>
            <a:br>
              <a:rPr lang="it-IT" sz="1800" dirty="0">
                <a:effectLst/>
                <a:latin typeface="+mn-lt"/>
                <a:ea typeface="Arial" panose="020B0604020202020204" pitchFamily="34" charset="0"/>
              </a:rPr>
            </a:br>
            <a:r>
              <a:rPr lang="it-IT" sz="1800" dirty="0">
                <a:effectLst/>
                <a:latin typeface="+mn-lt"/>
                <a:ea typeface="Arial" panose="020B0604020202020204" pitchFamily="34" charset="0"/>
              </a:rPr>
              <a:t>Il modo migliore per attuare una prima interazione tra le due istituzioni è l’organizzazione di una giornata per stare insieme che coinvolge tutti i bambini del Nido Comunale di Arese che nel prossimo anno scolastico frequenteranno la scuola dell’infanzia Peter Pan.</a:t>
            </a:r>
            <a:br>
              <a:rPr lang="it-IT" sz="1800" dirty="0">
                <a:effectLst/>
                <a:latin typeface="Arial" panose="020B0604020202020204" pitchFamily="34" charset="0"/>
                <a:ea typeface="Arial" panose="020B0604020202020204" pitchFamily="34" charset="0"/>
              </a:rPr>
            </a:br>
            <a:br>
              <a:rPr lang="it-IT" sz="1800" dirty="0">
                <a:effectLst/>
                <a:latin typeface="Arial" panose="020B0604020202020204" pitchFamily="34" charset="0"/>
                <a:ea typeface="Arial" panose="020B0604020202020204" pitchFamily="34" charset="0"/>
              </a:rPr>
            </a:br>
            <a:endParaRPr lang="it-IT" sz="1800" dirty="0"/>
          </a:p>
        </p:txBody>
      </p:sp>
      <p:sp>
        <p:nvSpPr>
          <p:cNvPr id="16" name="Rectangle 15">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402795E4-BE25-48C8-8C54-59758A4DEB90}"/>
              </a:ext>
            </a:extLst>
          </p:cNvPr>
          <p:cNvSpPr>
            <a:spLocks noGrp="1"/>
          </p:cNvSpPr>
          <p:nvPr>
            <p:ph type="subTitle" idx="1"/>
          </p:nvPr>
        </p:nvSpPr>
        <p:spPr>
          <a:xfrm>
            <a:off x="1412683" y="643065"/>
            <a:ext cx="4513252" cy="1933463"/>
          </a:xfrm>
        </p:spPr>
        <p:txBody>
          <a:bodyPr>
            <a:normAutofit/>
          </a:bodyPr>
          <a:lstStyle/>
          <a:p>
            <a:r>
              <a:rPr lang="it-IT" b="1" dirty="0"/>
              <a:t>PROGETTO CONTINUITA</a:t>
            </a:r>
            <a:r>
              <a:rPr lang="it-IT" dirty="0"/>
              <a:t>’</a:t>
            </a:r>
          </a:p>
          <a:p>
            <a:r>
              <a:rPr lang="it-IT" b="1" dirty="0"/>
              <a:t>NIDO-SCUOLA DELL’INFANZIA    </a:t>
            </a:r>
            <a:r>
              <a:rPr lang="it-IT" dirty="0"/>
              <a:t>bambine/i tutti</a:t>
            </a:r>
          </a:p>
        </p:txBody>
      </p:sp>
      <p:pic>
        <p:nvPicPr>
          <p:cNvPr id="9" name="image34.jpeg">
            <a:extLst>
              <a:ext uri="{FF2B5EF4-FFF2-40B4-BE49-F238E27FC236}">
                <a16:creationId xmlns:a16="http://schemas.microsoft.com/office/drawing/2014/main" id="{FCD93D45-099F-49CE-AFE0-0D259B2489DA}"/>
              </a:ext>
            </a:extLst>
          </p:cNvPr>
          <p:cNvPicPr/>
          <p:nvPr/>
        </p:nvPicPr>
        <p:blipFill>
          <a:blip r:embed="rId3" cstate="print"/>
          <a:stretch>
            <a:fillRect/>
          </a:stretch>
        </p:blipFill>
        <p:spPr>
          <a:xfrm>
            <a:off x="1412683" y="2576528"/>
            <a:ext cx="4348925" cy="1526139"/>
          </a:xfrm>
          <a:prstGeom prst="rect">
            <a:avLst/>
          </a:prstGeom>
        </p:spPr>
      </p:pic>
      <p:cxnSp>
        <p:nvCxnSpPr>
          <p:cNvPr id="18" name="Straight Connector 17">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334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03E7C34A-BAE1-4145-A95A-FD68410B0D0E}"/>
              </a:ext>
            </a:extLst>
          </p:cNvPr>
          <p:cNvSpPr>
            <a:spLocks noGrp="1"/>
          </p:cNvSpPr>
          <p:nvPr>
            <p:ph type="ctrTitle"/>
          </p:nvPr>
        </p:nvSpPr>
        <p:spPr>
          <a:xfrm>
            <a:off x="6535882" y="3428107"/>
            <a:ext cx="4538526" cy="2345264"/>
          </a:xfrm>
        </p:spPr>
        <p:txBody>
          <a:bodyPr>
            <a:noAutofit/>
          </a:bodyPr>
          <a:lstStyle/>
          <a:p>
            <a:pPr marL="457200" marR="172720" algn="l">
              <a:lnSpc>
                <a:spcPct val="90000"/>
              </a:lnSpc>
              <a:spcBef>
                <a:spcPts val="1275"/>
              </a:spcBef>
              <a:spcAft>
                <a:spcPts val="0"/>
              </a:spcAft>
            </a:pPr>
            <a:r>
              <a:rPr lang="it-IT" sz="1800" dirty="0">
                <a:effectLst/>
                <a:latin typeface="+mn-lt"/>
                <a:ea typeface="Arial" panose="020B0604020202020204" pitchFamily="34" charset="0"/>
              </a:rPr>
              <a:t>La continuità del processo educativo, si riferisce ad un “raccordo” tra istituzioni che, pur mantenendo la loro peculiare identità, ricercano dialogo e reciproca conoscenza, consapevoli che il passaggio dei bambini dall’una all’altra rappresenta un punto fondamentale nel loro processo di crescita e di</a:t>
            </a:r>
            <a:r>
              <a:rPr lang="it-IT" sz="1800" spc="-5" dirty="0">
                <a:effectLst/>
                <a:latin typeface="+mn-lt"/>
                <a:ea typeface="Arial" panose="020B0604020202020204" pitchFamily="34" charset="0"/>
              </a:rPr>
              <a:t> </a:t>
            </a:r>
            <a:r>
              <a:rPr lang="it-IT" sz="1800" dirty="0">
                <a:effectLst/>
                <a:latin typeface="+mn-lt"/>
                <a:ea typeface="Arial" panose="020B0604020202020204" pitchFamily="34" charset="0"/>
              </a:rPr>
              <a:t>sviluppo.</a:t>
            </a:r>
            <a:br>
              <a:rPr lang="it-IT" sz="1800" dirty="0">
                <a:effectLst/>
                <a:latin typeface="+mn-lt"/>
                <a:ea typeface="Arial" panose="020B0604020202020204" pitchFamily="34" charset="0"/>
              </a:rPr>
            </a:br>
            <a:r>
              <a:rPr lang="it-IT" sz="1800" dirty="0">
                <a:effectLst/>
                <a:latin typeface="+mn-lt"/>
                <a:ea typeface="Arial" panose="020B0604020202020204" pitchFamily="34" charset="0"/>
              </a:rPr>
              <a:t>Gli ordini di scuola accompagnano e sostengono il bambino nel delicato momento di transizione dalla propria scuola ad un nuovo ambiente spesso sconosciuto, fonte di emozioni e immaginazioni, valorizzando le competenze che il bambino ha già</a:t>
            </a:r>
            <a:r>
              <a:rPr lang="it-IT" sz="1800" spc="-25" dirty="0">
                <a:effectLst/>
                <a:latin typeface="+mn-lt"/>
                <a:ea typeface="Arial" panose="020B0604020202020204" pitchFamily="34" charset="0"/>
              </a:rPr>
              <a:t> </a:t>
            </a:r>
            <a:r>
              <a:rPr lang="it-IT" sz="1800" dirty="0">
                <a:effectLst/>
                <a:latin typeface="+mn-lt"/>
                <a:ea typeface="Arial" panose="020B0604020202020204" pitchFamily="34" charset="0"/>
              </a:rPr>
              <a:t>acquisito.</a:t>
            </a:r>
            <a:br>
              <a:rPr lang="it-IT" sz="1800" dirty="0">
                <a:effectLst/>
                <a:latin typeface="+mn-lt"/>
                <a:ea typeface="Arial" panose="020B0604020202020204" pitchFamily="34" charset="0"/>
              </a:rPr>
            </a:br>
            <a:r>
              <a:rPr lang="it-IT" sz="1800" dirty="0">
                <a:effectLst/>
                <a:latin typeface="Arial" panose="020B0604020202020204" pitchFamily="34" charset="0"/>
                <a:ea typeface="Arial" panose="020B0604020202020204" pitchFamily="34" charset="0"/>
              </a:rPr>
              <a:t> </a:t>
            </a:r>
          </a:p>
        </p:txBody>
      </p:sp>
      <p:sp>
        <p:nvSpPr>
          <p:cNvPr id="16" name="Rectangle 15">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1894F530-90E8-4427-8A61-05BFB17BAA71}"/>
              </a:ext>
            </a:extLst>
          </p:cNvPr>
          <p:cNvSpPr>
            <a:spLocks noGrp="1"/>
          </p:cNvSpPr>
          <p:nvPr>
            <p:ph type="subTitle" idx="1"/>
          </p:nvPr>
        </p:nvSpPr>
        <p:spPr>
          <a:xfrm>
            <a:off x="1324265" y="783032"/>
            <a:ext cx="4513252" cy="1122681"/>
          </a:xfrm>
        </p:spPr>
        <p:txBody>
          <a:bodyPr>
            <a:normAutofit fontScale="92500" lnSpcReduction="20000"/>
          </a:bodyPr>
          <a:lstStyle/>
          <a:p>
            <a:r>
              <a:rPr lang="it-IT" b="1" dirty="0"/>
              <a:t>PROGETTO CONTINUITA’</a:t>
            </a:r>
          </a:p>
          <a:p>
            <a:r>
              <a:rPr lang="it-IT" b="1" dirty="0"/>
              <a:t>SCUOLA DELL’INFANZIA-PRIMARIA </a:t>
            </a:r>
            <a:r>
              <a:rPr lang="it-IT" dirty="0"/>
              <a:t>  </a:t>
            </a:r>
          </a:p>
          <a:p>
            <a:r>
              <a:rPr lang="it-IT" dirty="0"/>
              <a:t>bambine/i 5 anni</a:t>
            </a:r>
            <a:endParaRPr lang="it-IT" b="1" dirty="0"/>
          </a:p>
        </p:txBody>
      </p:sp>
      <p:pic>
        <p:nvPicPr>
          <p:cNvPr id="9" name="image35.jpeg">
            <a:extLst>
              <a:ext uri="{FF2B5EF4-FFF2-40B4-BE49-F238E27FC236}">
                <a16:creationId xmlns:a16="http://schemas.microsoft.com/office/drawing/2014/main" id="{C9B24BFA-8813-466C-AC68-268F4671C885}"/>
              </a:ext>
            </a:extLst>
          </p:cNvPr>
          <p:cNvPicPr/>
          <p:nvPr/>
        </p:nvPicPr>
        <p:blipFill>
          <a:blip r:embed="rId3" cstate="print"/>
          <a:stretch>
            <a:fillRect/>
          </a:stretch>
        </p:blipFill>
        <p:spPr>
          <a:xfrm>
            <a:off x="1412683" y="1905713"/>
            <a:ext cx="4348925" cy="2867769"/>
          </a:xfrm>
          <a:prstGeom prst="rect">
            <a:avLst/>
          </a:prstGeom>
        </p:spPr>
      </p:pic>
      <p:cxnSp>
        <p:nvCxnSpPr>
          <p:cNvPr id="18" name="Straight Connector 17">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07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1A0706B6-B4A2-4F93-A613-6ECEB1D6945E}"/>
              </a:ext>
            </a:extLst>
          </p:cNvPr>
          <p:cNvSpPr>
            <a:spLocks noGrp="1"/>
          </p:cNvSpPr>
          <p:nvPr>
            <p:ph type="ctrTitle"/>
          </p:nvPr>
        </p:nvSpPr>
        <p:spPr>
          <a:xfrm>
            <a:off x="6382320" y="2851151"/>
            <a:ext cx="4538526" cy="2345264"/>
          </a:xfrm>
        </p:spPr>
        <p:txBody>
          <a:bodyPr>
            <a:normAutofit fontScale="90000"/>
          </a:bodyPr>
          <a:lstStyle/>
          <a:p>
            <a:pPr algn="l">
              <a:lnSpc>
                <a:spcPct val="90000"/>
              </a:lnSpc>
            </a:pPr>
            <a:r>
              <a:rPr lang="it-IT" sz="2000" dirty="0">
                <a:effectLst/>
                <a:latin typeface="+mn-lt"/>
                <a:ea typeface="Arial" panose="020B0604020202020204" pitchFamily="34" charset="0"/>
              </a:rPr>
              <a:t>Il progetto è rivolto ai bambini di 5 anni e  si svolge con la collaborazione del COSPES di Arese.</a:t>
            </a:r>
            <a:br>
              <a:rPr lang="it-IT" sz="2000" dirty="0">
                <a:effectLst/>
                <a:latin typeface="+mn-lt"/>
                <a:ea typeface="Arial" panose="020B0604020202020204" pitchFamily="34" charset="0"/>
              </a:rPr>
            </a:br>
            <a:r>
              <a:rPr lang="it-IT" sz="2000" dirty="0">
                <a:effectLst/>
                <a:latin typeface="+mn-lt"/>
                <a:ea typeface="Arial" panose="020B0604020202020204" pitchFamily="34" charset="0"/>
              </a:rPr>
              <a:t>E’ presente nella scuola dell’infanzia una equipe multidisciplinare (costituita da psicologa, logopedista e rieducatrice del gesto grafico</a:t>
            </a:r>
            <a:r>
              <a:rPr lang="it-IT" sz="2000" b="1" dirty="0">
                <a:effectLst/>
                <a:latin typeface="+mn-lt"/>
                <a:ea typeface="Arial" panose="020B0604020202020204" pitchFamily="34" charset="0"/>
              </a:rPr>
              <a:t>) </a:t>
            </a:r>
            <a:r>
              <a:rPr lang="it-IT" sz="2000" dirty="0">
                <a:effectLst/>
                <a:latin typeface="+mn-lt"/>
                <a:ea typeface="Arial" panose="020B0604020202020204" pitchFamily="34" charset="0"/>
              </a:rPr>
              <a:t>che, in stretta collaborazione con i docenti, presta la sua attività̀ di consulenza nell’ambito dei disturbi del linguaggio e della loro prevenzione indicando modalità di recupero/prevenzione, mentre per il gesto grafico vengono condotte attività finalizzate ad una corretta impugnatura dei primi strumenti di scrittura e di conseguenza ad una corretta impostazione del gesto grafico. </a:t>
            </a:r>
            <a:br>
              <a:rPr lang="it-IT" sz="1400" dirty="0">
                <a:effectLst/>
                <a:latin typeface="+mn-lt"/>
                <a:ea typeface="Arial" panose="020B0604020202020204" pitchFamily="34" charset="0"/>
              </a:rPr>
            </a:br>
            <a:endParaRPr lang="it-IT" sz="1400" dirty="0">
              <a:latin typeface="+mn-lt"/>
            </a:endParaRPr>
          </a:p>
        </p:txBody>
      </p:sp>
      <p:sp>
        <p:nvSpPr>
          <p:cNvPr id="16" name="Rectangle 15">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F4A4E1B4-2DF5-4ED1-981A-1E0D7A7A87CC}"/>
              </a:ext>
            </a:extLst>
          </p:cNvPr>
          <p:cNvSpPr>
            <a:spLocks noGrp="1"/>
          </p:cNvSpPr>
          <p:nvPr>
            <p:ph type="subTitle" idx="1"/>
          </p:nvPr>
        </p:nvSpPr>
        <p:spPr>
          <a:xfrm>
            <a:off x="1124979" y="656166"/>
            <a:ext cx="4513252" cy="770470"/>
          </a:xfrm>
        </p:spPr>
        <p:txBody>
          <a:bodyPr>
            <a:normAutofit/>
          </a:bodyPr>
          <a:lstStyle/>
          <a:p>
            <a:r>
              <a:rPr lang="it-IT" b="1" dirty="0"/>
              <a:t>PROGETTO </a:t>
            </a:r>
            <a:r>
              <a:rPr lang="it-IT" b="1" dirty="0" err="1"/>
              <a:t>INFANZIAbile</a:t>
            </a:r>
            <a:r>
              <a:rPr lang="it-IT" b="1" dirty="0"/>
              <a:t>             </a:t>
            </a:r>
            <a:r>
              <a:rPr lang="it-IT" dirty="0"/>
              <a:t>bambine/i </a:t>
            </a:r>
            <a:endParaRPr lang="it-IT" b="1" dirty="0"/>
          </a:p>
        </p:txBody>
      </p:sp>
      <p:pic>
        <p:nvPicPr>
          <p:cNvPr id="9" name="image36.jpeg" descr="Risultati immagini per bambini nicoletta costa">
            <a:extLst>
              <a:ext uri="{FF2B5EF4-FFF2-40B4-BE49-F238E27FC236}">
                <a16:creationId xmlns:a16="http://schemas.microsoft.com/office/drawing/2014/main" id="{10C67A57-222A-4C9C-AB99-DCA7FB402857}"/>
              </a:ext>
            </a:extLst>
          </p:cNvPr>
          <p:cNvPicPr/>
          <p:nvPr/>
        </p:nvPicPr>
        <p:blipFill>
          <a:blip r:embed="rId3" cstate="print"/>
          <a:stretch>
            <a:fillRect/>
          </a:stretch>
        </p:blipFill>
        <p:spPr>
          <a:xfrm>
            <a:off x="1853137" y="1641927"/>
            <a:ext cx="3414766" cy="3554488"/>
          </a:xfrm>
          <a:prstGeom prst="rect">
            <a:avLst/>
          </a:prstGeom>
        </p:spPr>
      </p:pic>
      <p:cxnSp>
        <p:nvCxnSpPr>
          <p:cNvPr id="18" name="Straight Connector 17">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35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061694EB-3073-456F-AC27-1FC8F7E7B3A7}"/>
              </a:ext>
            </a:extLst>
          </p:cNvPr>
          <p:cNvSpPr>
            <a:spLocks noGrp="1"/>
          </p:cNvSpPr>
          <p:nvPr>
            <p:ph type="title"/>
          </p:nvPr>
        </p:nvSpPr>
        <p:spPr>
          <a:xfrm>
            <a:off x="6392583" y="501651"/>
            <a:ext cx="4414848" cy="1716255"/>
          </a:xfrm>
        </p:spPr>
        <p:txBody>
          <a:bodyPr vert="horz" lIns="91440" tIns="45720" rIns="91440" bIns="45720" rtlCol="0" anchor="b">
            <a:normAutofit/>
          </a:bodyPr>
          <a:lstStyle/>
          <a:p>
            <a:r>
              <a:rPr lang="en-US" sz="5600" b="1"/>
              <a:t>CHI SIAMO</a:t>
            </a:r>
          </a:p>
        </p:txBody>
      </p:sp>
      <p:sp>
        <p:nvSpPr>
          <p:cNvPr id="10" name="Segnaposto testo 9">
            <a:extLst>
              <a:ext uri="{FF2B5EF4-FFF2-40B4-BE49-F238E27FC236}">
                <a16:creationId xmlns:a16="http://schemas.microsoft.com/office/drawing/2014/main" id="{F4123C77-E2A5-40C4-AB81-B99B66696DF2}"/>
              </a:ext>
            </a:extLst>
          </p:cNvPr>
          <p:cNvSpPr>
            <a:spLocks noGrp="1"/>
          </p:cNvSpPr>
          <p:nvPr>
            <p:ph type="body" sz="half" idx="2"/>
          </p:nvPr>
        </p:nvSpPr>
        <p:spPr>
          <a:xfrm>
            <a:off x="6392583" y="2645922"/>
            <a:ext cx="4434721" cy="3710427"/>
          </a:xfrm>
        </p:spPr>
        <p:txBody>
          <a:bodyPr vert="horz" lIns="91440" tIns="45720" rIns="91440" bIns="45720" rtlCol="0" anchor="t">
            <a:normAutofit/>
          </a:bodyPr>
          <a:lstStyle/>
          <a:p>
            <a:pPr>
              <a:spcBef>
                <a:spcPct val="0"/>
              </a:spcBef>
              <a:spcAft>
                <a:spcPts val="600"/>
              </a:spcAft>
            </a:pPr>
            <a:br>
              <a:rPr lang="en-US" sz="2000" b="1" dirty="0">
                <a:solidFill>
                  <a:schemeClr val="tx1">
                    <a:alpha val="80000"/>
                  </a:schemeClr>
                </a:solidFill>
              </a:rPr>
            </a:br>
            <a:r>
              <a:rPr lang="en-US" sz="2000" b="1" cap="none" dirty="0">
                <a:solidFill>
                  <a:schemeClr val="tx1">
                    <a:alpha val="80000"/>
                  </a:schemeClr>
                </a:solidFill>
              </a:rPr>
              <a:t>La </a:t>
            </a:r>
            <a:r>
              <a:rPr lang="en-US" sz="2000" b="1" cap="none" dirty="0" err="1">
                <a:solidFill>
                  <a:schemeClr val="tx1">
                    <a:alpha val="80000"/>
                  </a:schemeClr>
                </a:solidFill>
              </a:rPr>
              <a:t>scuola</a:t>
            </a:r>
            <a:r>
              <a:rPr lang="en-US" sz="2000" b="1" cap="none" dirty="0">
                <a:solidFill>
                  <a:schemeClr val="tx1">
                    <a:alpha val="80000"/>
                  </a:schemeClr>
                </a:solidFill>
              </a:rPr>
              <a:t> </a:t>
            </a:r>
            <a:r>
              <a:rPr lang="en-US" sz="2000" b="1" cap="none" dirty="0" err="1">
                <a:solidFill>
                  <a:schemeClr val="tx1">
                    <a:alpha val="80000"/>
                  </a:schemeClr>
                </a:solidFill>
              </a:rPr>
              <a:t>dell’Infanzia</a:t>
            </a:r>
            <a:r>
              <a:rPr lang="en-US" sz="2000" b="1" cap="none" dirty="0">
                <a:solidFill>
                  <a:schemeClr val="tx1">
                    <a:alpha val="80000"/>
                  </a:schemeClr>
                </a:solidFill>
              </a:rPr>
              <a:t> “Peter Pan” fa </a:t>
            </a:r>
            <a:r>
              <a:rPr lang="en-US" sz="2000" b="1" cap="none" dirty="0" err="1">
                <a:solidFill>
                  <a:schemeClr val="tx1">
                    <a:alpha val="80000"/>
                  </a:schemeClr>
                </a:solidFill>
              </a:rPr>
              <a:t>parte</a:t>
            </a:r>
            <a:r>
              <a:rPr lang="en-US" sz="2000" b="1" cap="none" dirty="0">
                <a:solidFill>
                  <a:schemeClr val="tx1">
                    <a:alpha val="80000"/>
                  </a:schemeClr>
                </a:solidFill>
              </a:rPr>
              <a:t> </a:t>
            </a:r>
            <a:r>
              <a:rPr lang="en-US" sz="2000" b="1" cap="none" dirty="0" err="1">
                <a:solidFill>
                  <a:schemeClr val="tx1">
                    <a:alpha val="80000"/>
                  </a:schemeClr>
                </a:solidFill>
              </a:rPr>
              <a:t>dell’Istituto</a:t>
            </a:r>
            <a:r>
              <a:rPr lang="en-US" sz="2000" b="1" cap="none" dirty="0">
                <a:solidFill>
                  <a:schemeClr val="tx1">
                    <a:alpha val="80000"/>
                  </a:schemeClr>
                </a:solidFill>
              </a:rPr>
              <a:t> </a:t>
            </a:r>
            <a:r>
              <a:rPr lang="en-US" sz="2000" b="1" cap="none" dirty="0" err="1">
                <a:solidFill>
                  <a:schemeClr val="tx1">
                    <a:alpha val="80000"/>
                  </a:schemeClr>
                </a:solidFill>
              </a:rPr>
              <a:t>Comprensivo</a:t>
            </a:r>
            <a:r>
              <a:rPr lang="en-US" sz="2000" b="1" cap="none" dirty="0">
                <a:solidFill>
                  <a:schemeClr val="tx1">
                    <a:alpha val="80000"/>
                  </a:schemeClr>
                </a:solidFill>
              </a:rPr>
              <a:t> </a:t>
            </a:r>
          </a:p>
          <a:p>
            <a:pPr>
              <a:spcBef>
                <a:spcPct val="0"/>
              </a:spcBef>
              <a:spcAft>
                <a:spcPts val="600"/>
              </a:spcAft>
            </a:pPr>
            <a:r>
              <a:rPr lang="en-US" sz="2000" b="1" cap="none" dirty="0">
                <a:solidFill>
                  <a:schemeClr val="tx1">
                    <a:alpha val="80000"/>
                  </a:schemeClr>
                </a:solidFill>
              </a:rPr>
              <a:t>“Don Gnocchi” </a:t>
            </a:r>
            <a:br>
              <a:rPr lang="en-US" sz="2000" b="1" cap="none" dirty="0">
                <a:solidFill>
                  <a:schemeClr val="tx1">
                    <a:alpha val="80000"/>
                  </a:schemeClr>
                </a:solidFill>
              </a:rPr>
            </a:br>
            <a:r>
              <a:rPr lang="en-US" sz="2000" b="1" cap="none" dirty="0" err="1">
                <a:solidFill>
                  <a:schemeClr val="tx1">
                    <a:alpha val="80000"/>
                  </a:schemeClr>
                </a:solidFill>
              </a:rPr>
              <a:t>Sono</a:t>
            </a:r>
            <a:r>
              <a:rPr lang="en-US" sz="2000" b="1" cap="none" dirty="0">
                <a:solidFill>
                  <a:schemeClr val="tx1">
                    <a:alpha val="80000"/>
                  </a:schemeClr>
                </a:solidFill>
              </a:rPr>
              <a:t> </a:t>
            </a:r>
            <a:r>
              <a:rPr lang="en-US" sz="2000" b="1" cap="none" dirty="0" err="1">
                <a:solidFill>
                  <a:schemeClr val="tx1">
                    <a:alpha val="80000"/>
                  </a:schemeClr>
                </a:solidFill>
              </a:rPr>
              <a:t>presenti</a:t>
            </a:r>
            <a:r>
              <a:rPr lang="en-US" sz="2000" b="1" cap="none" dirty="0">
                <a:solidFill>
                  <a:schemeClr val="tx1">
                    <a:alpha val="80000"/>
                  </a:schemeClr>
                </a:solidFill>
              </a:rPr>
              <a:t> ad </a:t>
            </a:r>
            <a:r>
              <a:rPr lang="en-US" sz="2000" b="1" cap="none" dirty="0" err="1">
                <a:solidFill>
                  <a:schemeClr val="tx1">
                    <a:alpha val="80000"/>
                  </a:schemeClr>
                </a:solidFill>
              </a:rPr>
              <a:t>oggi</a:t>
            </a:r>
            <a:r>
              <a:rPr lang="en-US" sz="2000" b="1" cap="none" dirty="0">
                <a:solidFill>
                  <a:schemeClr val="tx1">
                    <a:alpha val="80000"/>
                  </a:schemeClr>
                </a:solidFill>
              </a:rPr>
              <a:t> 6 </a:t>
            </a:r>
            <a:r>
              <a:rPr lang="en-US" sz="2000" b="1" cap="none" dirty="0" err="1">
                <a:solidFill>
                  <a:schemeClr val="tx1">
                    <a:alpha val="80000"/>
                  </a:schemeClr>
                </a:solidFill>
              </a:rPr>
              <a:t>sezioni</a:t>
            </a:r>
            <a:r>
              <a:rPr lang="en-US" sz="2000" b="1" cap="none" dirty="0">
                <a:solidFill>
                  <a:schemeClr val="tx1">
                    <a:alpha val="80000"/>
                  </a:schemeClr>
                </a:solidFill>
              </a:rPr>
              <a:t> </a:t>
            </a:r>
            <a:r>
              <a:rPr lang="en-US" sz="2000" b="1" cap="none" dirty="0" err="1">
                <a:solidFill>
                  <a:schemeClr val="tx1">
                    <a:alpha val="80000"/>
                  </a:schemeClr>
                </a:solidFill>
              </a:rPr>
              <a:t>eterogenee</a:t>
            </a:r>
            <a:r>
              <a:rPr lang="en-US" sz="2000" b="1" cap="none" dirty="0">
                <a:solidFill>
                  <a:schemeClr val="tx1">
                    <a:alpha val="80000"/>
                  </a:schemeClr>
                </a:solidFill>
              </a:rPr>
              <a:t> ed </a:t>
            </a:r>
            <a:r>
              <a:rPr lang="en-US" sz="2000" b="1" cap="none" dirty="0" err="1">
                <a:solidFill>
                  <a:schemeClr val="tx1">
                    <a:alpha val="80000"/>
                  </a:schemeClr>
                </a:solidFill>
              </a:rPr>
              <a:t>accoglie</a:t>
            </a:r>
            <a:r>
              <a:rPr lang="en-US" sz="2000" b="1" cap="none" dirty="0">
                <a:solidFill>
                  <a:schemeClr val="tx1">
                    <a:alpha val="80000"/>
                  </a:schemeClr>
                </a:solidFill>
              </a:rPr>
              <a:t> bambini </a:t>
            </a:r>
          </a:p>
          <a:p>
            <a:pPr>
              <a:spcBef>
                <a:spcPct val="0"/>
              </a:spcBef>
              <a:spcAft>
                <a:spcPts val="600"/>
              </a:spcAft>
            </a:pPr>
            <a:r>
              <a:rPr lang="en-US" sz="2000" b="1" cap="none" dirty="0" err="1">
                <a:solidFill>
                  <a:schemeClr val="tx1">
                    <a:alpha val="80000"/>
                  </a:schemeClr>
                </a:solidFill>
              </a:rPr>
              <a:t>dai</a:t>
            </a:r>
            <a:r>
              <a:rPr lang="en-US" sz="2000" b="1" cap="none" dirty="0">
                <a:solidFill>
                  <a:schemeClr val="tx1">
                    <a:alpha val="80000"/>
                  </a:schemeClr>
                </a:solidFill>
              </a:rPr>
              <a:t> 3 ai 6 anni. </a:t>
            </a:r>
            <a:br>
              <a:rPr lang="en-US" sz="2000" b="1" cap="none" dirty="0">
                <a:solidFill>
                  <a:schemeClr val="tx1">
                    <a:alpha val="80000"/>
                  </a:schemeClr>
                </a:solidFill>
              </a:rPr>
            </a:br>
            <a:br>
              <a:rPr lang="en-US" sz="2000" b="1" dirty="0">
                <a:solidFill>
                  <a:schemeClr val="tx1">
                    <a:alpha val="80000"/>
                  </a:schemeClr>
                </a:solidFill>
              </a:rPr>
            </a:br>
            <a:endParaRPr lang="en-US" sz="2000" b="1" dirty="0">
              <a:solidFill>
                <a:schemeClr val="tx1">
                  <a:alpha val="80000"/>
                </a:schemeClr>
              </a:solidFill>
            </a:endParaRPr>
          </a:p>
        </p:txBody>
      </p:sp>
      <p:pic>
        <p:nvPicPr>
          <p:cNvPr id="7" name="Immagine 6" descr="Immagine che contiene terra, esterni&#10;&#10;Descrizione generata automaticamente">
            <a:extLst>
              <a:ext uri="{FF2B5EF4-FFF2-40B4-BE49-F238E27FC236}">
                <a16:creationId xmlns:a16="http://schemas.microsoft.com/office/drawing/2014/main" id="{F2499F5C-40C4-4970-ABE6-786B51CA3CCF}"/>
              </a:ext>
            </a:extLst>
          </p:cNvPr>
          <p:cNvPicPr>
            <a:picLocks noChangeAspect="1"/>
          </p:cNvPicPr>
          <p:nvPr/>
        </p:nvPicPr>
        <p:blipFill rotWithShape="1">
          <a:blip r:embed="rId2">
            <a:extLst>
              <a:ext uri="{28A0092B-C50C-407E-A947-70E740481C1C}">
                <a14:useLocalDpi xmlns:a14="http://schemas.microsoft.com/office/drawing/2010/main" val="0"/>
              </a:ext>
            </a:extLst>
          </a:blip>
          <a:srcRect r="-2" b="10098"/>
          <a:stretch/>
        </p:blipFill>
        <p:spPr>
          <a:xfrm>
            <a:off x="487866" y="484059"/>
            <a:ext cx="4799751" cy="5872290"/>
          </a:xfrm>
          <a:prstGeom prst="rect">
            <a:avLst/>
          </a:prstGeom>
        </p:spPr>
      </p:pic>
    </p:spTree>
    <p:extLst>
      <p:ext uri="{BB962C8B-B14F-4D97-AF65-F5344CB8AC3E}">
        <p14:creationId xmlns:p14="http://schemas.microsoft.com/office/powerpoint/2010/main" val="340799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03E3EE49-E22B-446E-9D13-FA6353557180}"/>
              </a:ext>
            </a:extLst>
          </p:cNvPr>
          <p:cNvSpPr>
            <a:spLocks noGrp="1"/>
          </p:cNvSpPr>
          <p:nvPr>
            <p:ph type="ctrTitle"/>
          </p:nvPr>
        </p:nvSpPr>
        <p:spPr>
          <a:xfrm>
            <a:off x="6519664" y="1736726"/>
            <a:ext cx="4538526" cy="2345264"/>
          </a:xfrm>
        </p:spPr>
        <p:txBody>
          <a:bodyPr>
            <a:normAutofit/>
          </a:bodyPr>
          <a:lstStyle/>
          <a:p>
            <a:pPr marL="457200" marR="177165" algn="l">
              <a:lnSpc>
                <a:spcPct val="90000"/>
              </a:lnSpc>
              <a:spcBef>
                <a:spcPts val="1030"/>
              </a:spcBef>
              <a:spcAft>
                <a:spcPts val="0"/>
              </a:spcAft>
            </a:pPr>
            <a:r>
              <a:rPr lang="it-IT" sz="1800" dirty="0">
                <a:effectLst/>
                <a:latin typeface="+mn-lt"/>
                <a:ea typeface="Arial" panose="020B0604020202020204" pitchFamily="34" charset="0"/>
              </a:rPr>
              <a:t>Il presente progetto si propone di portare il bambino verso un primo approccio ad un nuovo codice linguistico e, tramite esso, verso la scoperta di punti di vista differenti da cui osservare la realtà, in modo da porre le basi per un sano rapporto con la diversità.</a:t>
            </a:r>
            <a:br>
              <a:rPr lang="it-IT" sz="1800" dirty="0">
                <a:effectLst/>
                <a:latin typeface="+mn-lt"/>
                <a:ea typeface="Arial" panose="020B0604020202020204" pitchFamily="34" charset="0"/>
              </a:rPr>
            </a:br>
            <a:r>
              <a:rPr lang="it-IT" sz="1800" dirty="0">
                <a:effectLst/>
                <a:latin typeface="+mn-lt"/>
                <a:ea typeface="Arial" panose="020B0604020202020204" pitchFamily="34" charset="0"/>
              </a:rPr>
              <a:t>Il GIOCO costituirà̀ il motore portante dell’attività didattica. </a:t>
            </a:r>
            <a:endParaRPr lang="it-IT" sz="1800" dirty="0">
              <a:latin typeface="+mn-lt"/>
            </a:endParaRPr>
          </a:p>
        </p:txBody>
      </p:sp>
      <p:sp>
        <p:nvSpPr>
          <p:cNvPr id="16" name="Rectangle 15">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CDC90174-6D7F-49DC-8474-BFA4926A3B1B}"/>
              </a:ext>
            </a:extLst>
          </p:cNvPr>
          <p:cNvSpPr>
            <a:spLocks noGrp="1"/>
          </p:cNvSpPr>
          <p:nvPr>
            <p:ph type="subTitle" idx="1"/>
          </p:nvPr>
        </p:nvSpPr>
        <p:spPr>
          <a:xfrm>
            <a:off x="992853" y="657731"/>
            <a:ext cx="5176076" cy="1422403"/>
          </a:xfrm>
        </p:spPr>
        <p:txBody>
          <a:bodyPr>
            <a:normAutofit/>
          </a:bodyPr>
          <a:lstStyle/>
          <a:p>
            <a:r>
              <a:rPr lang="it-IT" b="1" dirty="0"/>
              <a:t>PROGETTO per una prima conoscenza </a:t>
            </a:r>
          </a:p>
          <a:p>
            <a:r>
              <a:rPr lang="it-IT" b="1" dirty="0"/>
              <a:t>della LINGUA INGLESE </a:t>
            </a:r>
            <a:r>
              <a:rPr lang="it-IT" dirty="0"/>
              <a:t>bambine/i 5 anni</a:t>
            </a:r>
            <a:endParaRPr lang="it-IT" b="1" dirty="0"/>
          </a:p>
        </p:txBody>
      </p:sp>
      <p:pic>
        <p:nvPicPr>
          <p:cNvPr id="9" name="image38.jpeg">
            <a:extLst>
              <a:ext uri="{FF2B5EF4-FFF2-40B4-BE49-F238E27FC236}">
                <a16:creationId xmlns:a16="http://schemas.microsoft.com/office/drawing/2014/main" id="{97AE02ED-8E71-40C4-A835-F43432D96E7A}"/>
              </a:ext>
            </a:extLst>
          </p:cNvPr>
          <p:cNvPicPr/>
          <p:nvPr/>
        </p:nvPicPr>
        <p:blipFill>
          <a:blip r:embed="rId3" cstate="print"/>
          <a:stretch>
            <a:fillRect/>
          </a:stretch>
        </p:blipFill>
        <p:spPr>
          <a:xfrm>
            <a:off x="1912949" y="1985877"/>
            <a:ext cx="3173401" cy="2900448"/>
          </a:xfrm>
          <a:prstGeom prst="rect">
            <a:avLst/>
          </a:prstGeom>
        </p:spPr>
      </p:pic>
      <p:cxnSp>
        <p:nvCxnSpPr>
          <p:cNvPr id="18" name="Straight Connector 17">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004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useBgFill="1">
        <p:nvSpPr>
          <p:cNvPr id="34" name="Rectangle 26">
            <a:extLst>
              <a:ext uri="{FF2B5EF4-FFF2-40B4-BE49-F238E27FC236}">
                <a16:creationId xmlns:a16="http://schemas.microsoft.com/office/drawing/2014/main" id="{ACB68212-AD29-412D-BAD4-E83999B26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8">
            <a:extLst>
              <a:ext uri="{FF2B5EF4-FFF2-40B4-BE49-F238E27FC236}">
                <a16:creationId xmlns:a16="http://schemas.microsoft.com/office/drawing/2014/main" id="{740E4D48-EA3D-4F46-A6BA-2B5BA0612B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31973BD1-74C5-4A89-86AB-33653CB57F00}"/>
              </a:ext>
            </a:extLst>
          </p:cNvPr>
          <p:cNvSpPr>
            <a:spLocks noGrp="1"/>
          </p:cNvSpPr>
          <p:nvPr>
            <p:ph type="ctrTitle"/>
          </p:nvPr>
        </p:nvSpPr>
        <p:spPr>
          <a:xfrm>
            <a:off x="6731683" y="2476911"/>
            <a:ext cx="4538526" cy="2345264"/>
          </a:xfrm>
        </p:spPr>
        <p:txBody>
          <a:bodyPr>
            <a:normAutofit/>
          </a:bodyPr>
          <a:lstStyle/>
          <a:p>
            <a:pPr algn="l">
              <a:lnSpc>
                <a:spcPct val="90000"/>
              </a:lnSpc>
            </a:pPr>
            <a:r>
              <a:rPr lang="it-IT" sz="1800" dirty="0">
                <a:latin typeface="+mn-lt"/>
                <a:ea typeface="Arial" panose="020B0604020202020204" pitchFamily="34" charset="0"/>
              </a:rPr>
              <a:t>P</a:t>
            </a:r>
            <a:r>
              <a:rPr lang="it-IT" sz="1800" dirty="0">
                <a:effectLst/>
                <a:latin typeface="+mn-lt"/>
                <a:ea typeface="Arial" panose="020B0604020202020204" pitchFamily="34" charset="0"/>
              </a:rPr>
              <a:t>er fare emergere le regole della “buona convivenza”, del rispetto e della civiltà̀, a scuola come a casa, ci si apre a poco a poco verso l’esterno, introducendo obiettivi afferenti al rispetto delle regole stradali e dell’ambiente, con un’azione volta a fare emergere il proprio impegno personale e la responsabilità di ognuno per il bene</a:t>
            </a:r>
            <a:r>
              <a:rPr lang="it-IT" sz="1800" spc="-35" dirty="0">
                <a:effectLst/>
                <a:latin typeface="+mn-lt"/>
                <a:ea typeface="Arial" panose="020B0604020202020204" pitchFamily="34" charset="0"/>
              </a:rPr>
              <a:t> </a:t>
            </a:r>
            <a:r>
              <a:rPr lang="it-IT" sz="1800" dirty="0">
                <a:effectLst/>
                <a:latin typeface="+mn-lt"/>
                <a:ea typeface="Arial" panose="020B0604020202020204" pitchFamily="34" charset="0"/>
              </a:rPr>
              <a:t>comune</a:t>
            </a:r>
            <a:r>
              <a:rPr lang="it-IT" sz="1800" dirty="0">
                <a:effectLst/>
                <a:latin typeface="Arial" panose="020B0604020202020204" pitchFamily="34" charset="0"/>
                <a:ea typeface="Arial" panose="020B0604020202020204" pitchFamily="34" charset="0"/>
              </a:rPr>
              <a:t>.</a:t>
            </a:r>
            <a:endParaRPr lang="it-IT" sz="1800" dirty="0"/>
          </a:p>
        </p:txBody>
      </p:sp>
      <p:sp>
        <p:nvSpPr>
          <p:cNvPr id="3" name="Sottotitolo 2">
            <a:extLst>
              <a:ext uri="{FF2B5EF4-FFF2-40B4-BE49-F238E27FC236}">
                <a16:creationId xmlns:a16="http://schemas.microsoft.com/office/drawing/2014/main" id="{B1A433F9-695F-4C9B-ACE7-AB820821D4DF}"/>
              </a:ext>
            </a:extLst>
          </p:cNvPr>
          <p:cNvSpPr>
            <a:spLocks noGrp="1"/>
          </p:cNvSpPr>
          <p:nvPr>
            <p:ph type="subTitle" idx="1"/>
          </p:nvPr>
        </p:nvSpPr>
        <p:spPr>
          <a:xfrm>
            <a:off x="1952973" y="646043"/>
            <a:ext cx="7359992" cy="527082"/>
          </a:xfrm>
        </p:spPr>
        <p:txBody>
          <a:bodyPr>
            <a:normAutofit fontScale="92500"/>
          </a:bodyPr>
          <a:lstStyle/>
          <a:p>
            <a:r>
              <a:rPr lang="it-IT" b="1" dirty="0"/>
              <a:t>EDUCAZIONE CIVICA – trasversale in tutti campi di esperienza</a:t>
            </a:r>
          </a:p>
        </p:txBody>
      </p:sp>
      <p:sp>
        <p:nvSpPr>
          <p:cNvPr id="38" name="Rectangle 30">
            <a:extLst>
              <a:ext uri="{FF2B5EF4-FFF2-40B4-BE49-F238E27FC236}">
                <a16:creationId xmlns:a16="http://schemas.microsoft.com/office/drawing/2014/main" id="{F0F276EA-A0E4-4B7B-8AC2-13F376E7A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65937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31.jpeg">
            <a:extLst>
              <a:ext uri="{FF2B5EF4-FFF2-40B4-BE49-F238E27FC236}">
                <a16:creationId xmlns:a16="http://schemas.microsoft.com/office/drawing/2014/main" id="{77312771-05A0-44E2-9AD5-F9936BC01B84}"/>
              </a:ext>
            </a:extLst>
          </p:cNvPr>
          <p:cNvPicPr/>
          <p:nvPr/>
        </p:nvPicPr>
        <p:blipFill rotWithShape="1">
          <a:blip r:embed="rId3" cstate="print"/>
          <a:srcRect r="-2" b="2178"/>
          <a:stretch/>
        </p:blipFill>
        <p:spPr>
          <a:xfrm>
            <a:off x="1247209" y="1254050"/>
            <a:ext cx="2508652" cy="2509223"/>
          </a:xfrm>
          <a:prstGeom prst="rect">
            <a:avLst/>
          </a:prstGeom>
        </p:spPr>
      </p:pic>
      <p:sp>
        <p:nvSpPr>
          <p:cNvPr id="33" name="Rectangle 32">
            <a:extLst>
              <a:ext uri="{FF2B5EF4-FFF2-40B4-BE49-F238E27FC236}">
                <a16:creationId xmlns:a16="http://schemas.microsoft.com/office/drawing/2014/main" id="{2DCB7B56-83DB-4794-8681-5F3673A29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147" y="1254050"/>
            <a:ext cx="2021427" cy="1511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33.jpeg">
            <a:extLst>
              <a:ext uri="{FF2B5EF4-FFF2-40B4-BE49-F238E27FC236}">
                <a16:creationId xmlns:a16="http://schemas.microsoft.com/office/drawing/2014/main" id="{B1A88FE5-9160-4142-882B-BDC5DA53B2D7}"/>
              </a:ext>
            </a:extLst>
          </p:cNvPr>
          <p:cNvPicPr/>
          <p:nvPr/>
        </p:nvPicPr>
        <p:blipFill rotWithShape="1">
          <a:blip r:embed="rId4" cstate="print"/>
          <a:srcRect l="18761" r="783" b="-1"/>
          <a:stretch/>
        </p:blipFill>
        <p:spPr>
          <a:xfrm>
            <a:off x="3910152" y="2919155"/>
            <a:ext cx="1996622" cy="2676973"/>
          </a:xfrm>
          <a:prstGeom prst="rect">
            <a:avLst/>
          </a:prstGeom>
        </p:spPr>
      </p:pic>
      <p:cxnSp>
        <p:nvCxnSpPr>
          <p:cNvPr id="35" name="Straight Connector 34">
            <a:extLst>
              <a:ext uri="{FF2B5EF4-FFF2-40B4-BE49-F238E27FC236}">
                <a16:creationId xmlns:a16="http://schemas.microsoft.com/office/drawing/2014/main" id="{5D359A1E-3628-4ADC-9A00-D14AB75C40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30414804-0BBB-4F4E-A057-1F7FA65EA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3922105"/>
            <a:ext cx="2494212" cy="167402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501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5667941E-B2D7-4ACF-A9C1-E0B7B815EF0E}"/>
              </a:ext>
            </a:extLst>
          </p:cNvPr>
          <p:cNvSpPr>
            <a:spLocks noGrp="1"/>
          </p:cNvSpPr>
          <p:nvPr>
            <p:ph type="ctrTitle"/>
          </p:nvPr>
        </p:nvSpPr>
        <p:spPr>
          <a:xfrm>
            <a:off x="6535882" y="2660651"/>
            <a:ext cx="4538526" cy="2345264"/>
          </a:xfrm>
        </p:spPr>
        <p:txBody>
          <a:bodyPr>
            <a:normAutofit fontScale="90000"/>
          </a:bodyPr>
          <a:lstStyle/>
          <a:p>
            <a:pPr marL="457200" marR="173990" algn="l">
              <a:lnSpc>
                <a:spcPct val="90000"/>
              </a:lnSpc>
              <a:spcBef>
                <a:spcPts val="5"/>
              </a:spcBef>
              <a:spcAft>
                <a:spcPts val="0"/>
              </a:spcAft>
            </a:pPr>
            <a:r>
              <a:rPr lang="it-IT" sz="2000" dirty="0">
                <a:latin typeface="+mn-lt"/>
                <a:ea typeface="Arial" panose="020B0604020202020204" pitchFamily="34" charset="0"/>
              </a:rPr>
              <a:t>G</a:t>
            </a:r>
            <a:r>
              <a:rPr lang="it-IT" sz="2000" dirty="0">
                <a:effectLst/>
                <a:latin typeface="+mn-lt"/>
                <a:ea typeface="Arial" panose="020B0604020202020204" pitchFamily="34" charset="0"/>
              </a:rPr>
              <a:t>li itinerari didattici saranno oggetto di elaborazione durante l’anno scolastico.</a:t>
            </a:r>
            <a:br>
              <a:rPr lang="it-IT" sz="2000" dirty="0">
                <a:effectLst/>
                <a:latin typeface="+mn-lt"/>
                <a:ea typeface="Arial" panose="020B0604020202020204" pitchFamily="34" charset="0"/>
              </a:rPr>
            </a:br>
            <a:r>
              <a:rPr lang="it-IT" sz="2000" dirty="0">
                <a:effectLst/>
                <a:latin typeface="+mn-lt"/>
                <a:ea typeface="Arial" panose="020B0604020202020204" pitchFamily="34" charset="0"/>
              </a:rPr>
              <a:t> Le iniziative programmate consentono al bambino</a:t>
            </a:r>
            <a:r>
              <a:rPr lang="it-IT" sz="2000" spc="-140" dirty="0">
                <a:effectLst/>
                <a:latin typeface="+mn-lt"/>
                <a:ea typeface="Arial" panose="020B0604020202020204" pitchFamily="34" charset="0"/>
              </a:rPr>
              <a:t> </a:t>
            </a:r>
            <a:r>
              <a:rPr lang="it-IT" sz="2000" dirty="0">
                <a:effectLst/>
                <a:latin typeface="+mn-lt"/>
                <a:ea typeface="Arial" panose="020B0604020202020204" pitchFamily="34" charset="0"/>
              </a:rPr>
              <a:t>di:</a:t>
            </a:r>
            <a:br>
              <a:rPr lang="it-IT" sz="2000" dirty="0">
                <a:effectLst/>
                <a:latin typeface="+mn-lt"/>
                <a:ea typeface="Arial" panose="020B0604020202020204" pitchFamily="34" charset="0"/>
              </a:rPr>
            </a:br>
            <a:r>
              <a:rPr lang="it-IT" sz="2000" dirty="0">
                <a:effectLst/>
                <a:latin typeface="+mn-lt"/>
                <a:ea typeface="Arial" panose="020B0604020202020204" pitchFamily="34" charset="0"/>
              </a:rPr>
              <a:t> </a:t>
            </a:r>
            <a:br>
              <a:rPr lang="it-IT" sz="2000" dirty="0">
                <a:effectLst/>
                <a:latin typeface="+mn-lt"/>
                <a:ea typeface="Arial" panose="020B0604020202020204" pitchFamily="34" charset="0"/>
              </a:rPr>
            </a:br>
            <a:r>
              <a:rPr lang="it-IT" sz="2000" dirty="0">
                <a:effectLst/>
                <a:latin typeface="+mn-lt"/>
                <a:ea typeface="Symbol" panose="05050102010706020507" pitchFamily="18" charset="2"/>
                <a:cs typeface="Symbol" panose="05050102010706020507" pitchFamily="18" charset="2"/>
              </a:rPr>
              <a:t>Soddisfare i bisogni di tipo affettivo, educativo, esplorativo, creativo,</a:t>
            </a:r>
            <a:r>
              <a:rPr lang="it-IT" sz="2000" spc="-45" dirty="0">
                <a:effectLst/>
                <a:latin typeface="+mn-lt"/>
                <a:ea typeface="Symbol" panose="05050102010706020507" pitchFamily="18" charset="2"/>
                <a:cs typeface="Symbol" panose="05050102010706020507" pitchFamily="18" charset="2"/>
              </a:rPr>
              <a:t> </a:t>
            </a:r>
            <a:r>
              <a:rPr lang="it-IT" sz="2000" dirty="0">
                <a:effectLst/>
                <a:latin typeface="+mn-lt"/>
                <a:ea typeface="Symbol" panose="05050102010706020507" pitchFamily="18" charset="2"/>
                <a:cs typeface="Symbol" panose="05050102010706020507" pitchFamily="18" charset="2"/>
              </a:rPr>
              <a:t>fantastico</a:t>
            </a:r>
            <a:br>
              <a:rPr lang="it-IT" sz="2000" dirty="0">
                <a:effectLst/>
                <a:latin typeface="+mn-lt"/>
                <a:ea typeface="Symbol" panose="05050102010706020507" pitchFamily="18" charset="2"/>
                <a:cs typeface="Symbol" panose="05050102010706020507" pitchFamily="18" charset="2"/>
              </a:rPr>
            </a:br>
            <a:r>
              <a:rPr lang="it-IT" sz="2000" dirty="0">
                <a:effectLst/>
                <a:latin typeface="+mn-lt"/>
                <a:ea typeface="Symbol" panose="05050102010706020507" pitchFamily="18" charset="2"/>
                <a:cs typeface="Symbol" panose="05050102010706020507" pitchFamily="18" charset="2"/>
              </a:rPr>
              <a:t>Rafforzare i processi di elaborazione</a:t>
            </a:r>
            <a:r>
              <a:rPr lang="it-IT" sz="2000" spc="-20" dirty="0">
                <a:effectLst/>
                <a:latin typeface="+mn-lt"/>
                <a:ea typeface="Symbol" panose="05050102010706020507" pitchFamily="18" charset="2"/>
                <a:cs typeface="Symbol" panose="05050102010706020507" pitchFamily="18" charset="2"/>
              </a:rPr>
              <a:t> </a:t>
            </a:r>
            <a:r>
              <a:rPr lang="it-IT" sz="2000" dirty="0">
                <a:effectLst/>
                <a:latin typeface="+mn-lt"/>
                <a:ea typeface="Symbol" panose="05050102010706020507" pitchFamily="18" charset="2"/>
                <a:cs typeface="Symbol" panose="05050102010706020507" pitchFamily="18" charset="2"/>
              </a:rPr>
              <a:t>cognitiva</a:t>
            </a:r>
            <a:br>
              <a:rPr lang="it-IT" sz="2000" dirty="0">
                <a:effectLst/>
                <a:latin typeface="+mn-lt"/>
                <a:ea typeface="Symbol" panose="05050102010706020507" pitchFamily="18" charset="2"/>
                <a:cs typeface="Symbol" panose="05050102010706020507" pitchFamily="18" charset="2"/>
              </a:rPr>
            </a:br>
            <a:r>
              <a:rPr lang="it-IT" sz="1400" dirty="0">
                <a:effectLst/>
                <a:latin typeface="Arial" panose="020B0604020202020204" pitchFamily="34" charset="0"/>
                <a:ea typeface="Arial" panose="020B0604020202020204" pitchFamily="34" charset="0"/>
              </a:rPr>
              <a:t> </a:t>
            </a:r>
            <a:br>
              <a:rPr lang="it-IT" sz="1400" dirty="0">
                <a:effectLst/>
                <a:latin typeface="Arial" panose="020B0604020202020204" pitchFamily="34" charset="0"/>
                <a:ea typeface="Arial" panose="020B0604020202020204" pitchFamily="34" charset="0"/>
              </a:rPr>
            </a:br>
            <a:endParaRPr lang="it-IT" sz="1400" dirty="0"/>
          </a:p>
        </p:txBody>
      </p:sp>
      <p:sp>
        <p:nvSpPr>
          <p:cNvPr id="16" name="Rectangle 15">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3D4DB130-53D0-4BBF-9203-7ED2F1FA5DE6}"/>
              </a:ext>
            </a:extLst>
          </p:cNvPr>
          <p:cNvSpPr>
            <a:spLocks noGrp="1"/>
          </p:cNvSpPr>
          <p:nvPr>
            <p:ph type="subTitle" idx="1"/>
          </p:nvPr>
        </p:nvSpPr>
        <p:spPr>
          <a:xfrm>
            <a:off x="1248356" y="742383"/>
            <a:ext cx="4513252" cy="1139608"/>
          </a:xfrm>
        </p:spPr>
        <p:txBody>
          <a:bodyPr>
            <a:normAutofit lnSpcReduction="10000"/>
          </a:bodyPr>
          <a:lstStyle/>
          <a:p>
            <a:r>
              <a:rPr lang="it-IT" b="1" dirty="0"/>
              <a:t>PROGETTO</a:t>
            </a:r>
          </a:p>
          <a:p>
            <a:r>
              <a:rPr lang="it-IT" b="1" dirty="0"/>
              <a:t>USCITE DIDATTICHE       </a:t>
            </a:r>
            <a:r>
              <a:rPr lang="it-IT" dirty="0"/>
              <a:t>bambine/i  tutti</a:t>
            </a:r>
            <a:endParaRPr lang="it-IT" b="1" dirty="0"/>
          </a:p>
        </p:txBody>
      </p:sp>
      <p:pic>
        <p:nvPicPr>
          <p:cNvPr id="9" name="image37.jpeg">
            <a:extLst>
              <a:ext uri="{FF2B5EF4-FFF2-40B4-BE49-F238E27FC236}">
                <a16:creationId xmlns:a16="http://schemas.microsoft.com/office/drawing/2014/main" id="{A59E6244-C237-48FE-A728-4EC5834EAF5F}"/>
              </a:ext>
            </a:extLst>
          </p:cNvPr>
          <p:cNvPicPr/>
          <p:nvPr/>
        </p:nvPicPr>
        <p:blipFill>
          <a:blip r:embed="rId3" cstate="print"/>
          <a:stretch>
            <a:fillRect/>
          </a:stretch>
        </p:blipFill>
        <p:spPr>
          <a:xfrm>
            <a:off x="1412684" y="2000250"/>
            <a:ext cx="4216592" cy="2796954"/>
          </a:xfrm>
          <a:prstGeom prst="rect">
            <a:avLst/>
          </a:prstGeom>
        </p:spPr>
      </p:pic>
      <p:cxnSp>
        <p:nvCxnSpPr>
          <p:cNvPr id="18" name="Straight Connector 17">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970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itolo 3">
            <a:extLst>
              <a:ext uri="{FF2B5EF4-FFF2-40B4-BE49-F238E27FC236}">
                <a16:creationId xmlns:a16="http://schemas.microsoft.com/office/drawing/2014/main" id="{B844139B-A3AE-40FE-BF89-7B4BEDC6FCD9}"/>
              </a:ext>
            </a:extLst>
          </p:cNvPr>
          <p:cNvSpPr>
            <a:spLocks noGrp="1"/>
          </p:cNvSpPr>
          <p:nvPr>
            <p:ph type="ctrTitle"/>
          </p:nvPr>
        </p:nvSpPr>
        <p:spPr>
          <a:xfrm>
            <a:off x="6535882" y="2707641"/>
            <a:ext cx="4538526" cy="2345264"/>
          </a:xfrm>
        </p:spPr>
        <p:txBody>
          <a:bodyPr>
            <a:normAutofit/>
          </a:bodyPr>
          <a:lstStyle/>
          <a:p>
            <a:pPr algn="l">
              <a:lnSpc>
                <a:spcPct val="90000"/>
              </a:lnSpc>
            </a:pPr>
            <a:r>
              <a:rPr lang="it-IT" sz="2200" dirty="0"/>
              <a:t>E’ presente l’insegnante di Religione Cattolica.</a:t>
            </a:r>
            <a:br>
              <a:rPr lang="it-IT" sz="2200" dirty="0"/>
            </a:br>
            <a:r>
              <a:rPr lang="it-IT" sz="2200" dirty="0"/>
              <a:t>I genitori possono scegliere se avvalersi o non avvalersi dell’insegnamento della Religione Cattolica</a:t>
            </a:r>
            <a:br>
              <a:rPr lang="it-IT" sz="2200" dirty="0"/>
            </a:br>
            <a:r>
              <a:rPr lang="it-IT" sz="2200" dirty="0"/>
              <a:t>La scelta si </a:t>
            </a:r>
            <a:r>
              <a:rPr lang="it-IT" sz="1800" dirty="0"/>
              <a:t>effettua</a:t>
            </a:r>
            <a:r>
              <a:rPr lang="it-IT" sz="2200" dirty="0"/>
              <a:t> nella domanda di iscrizione.</a:t>
            </a:r>
          </a:p>
        </p:txBody>
      </p:sp>
      <p:sp>
        <p:nvSpPr>
          <p:cNvPr id="5" name="Sottotitolo 4">
            <a:extLst>
              <a:ext uri="{FF2B5EF4-FFF2-40B4-BE49-F238E27FC236}">
                <a16:creationId xmlns:a16="http://schemas.microsoft.com/office/drawing/2014/main" id="{2E8802D0-8002-475D-B29D-486BB84EEE6D}"/>
              </a:ext>
            </a:extLst>
          </p:cNvPr>
          <p:cNvSpPr>
            <a:spLocks noGrp="1"/>
          </p:cNvSpPr>
          <p:nvPr>
            <p:ph type="subTitle" idx="1"/>
          </p:nvPr>
        </p:nvSpPr>
        <p:spPr>
          <a:xfrm>
            <a:off x="1324265" y="645165"/>
            <a:ext cx="4513252" cy="447044"/>
          </a:xfrm>
        </p:spPr>
        <p:txBody>
          <a:bodyPr>
            <a:normAutofit/>
          </a:bodyPr>
          <a:lstStyle/>
          <a:p>
            <a:r>
              <a:rPr lang="it-IT" b="1" dirty="0"/>
              <a:t>RELIGIONE CATTOLICA</a:t>
            </a:r>
          </a:p>
        </p:txBody>
      </p:sp>
      <p:sp>
        <p:nvSpPr>
          <p:cNvPr id="14" name="Rectangle 13">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pic>
        <p:nvPicPr>
          <p:cNvPr id="2050" name="Picture 2" descr="La nostra Storia - Scuola dell'Infanzia Giardino d'Infanzia">
            <a:extLst>
              <a:ext uri="{FF2B5EF4-FFF2-40B4-BE49-F238E27FC236}">
                <a16:creationId xmlns:a16="http://schemas.microsoft.com/office/drawing/2014/main" id="{FC6A8C0C-86C5-EB08-5FC2-73BA6BA8C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591" y="1922598"/>
            <a:ext cx="4798599" cy="319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3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alpha val="99000"/>
          </a:srgb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B61DBD43-F03D-424A-9BAD-73DE37F12D04}"/>
              </a:ext>
            </a:extLst>
          </p:cNvPr>
          <p:cNvSpPr>
            <a:spLocks noGrp="1"/>
          </p:cNvSpPr>
          <p:nvPr>
            <p:ph type="ctrTitle"/>
          </p:nvPr>
        </p:nvSpPr>
        <p:spPr>
          <a:xfrm>
            <a:off x="6629970" y="2946401"/>
            <a:ext cx="4538526" cy="2345264"/>
          </a:xfrm>
        </p:spPr>
        <p:txBody>
          <a:bodyPr>
            <a:noAutofit/>
          </a:bodyPr>
          <a:lstStyle/>
          <a:p>
            <a:pPr algn="l">
              <a:lnSpc>
                <a:spcPct val="90000"/>
              </a:lnSpc>
            </a:pPr>
            <a:r>
              <a:rPr lang="it-IT" sz="1800" dirty="0">
                <a:effectLst/>
                <a:latin typeface="+mn-lt"/>
                <a:ea typeface="Arial" panose="020B0604020202020204" pitchFamily="34" charset="0"/>
              </a:rPr>
              <a:t>La Scuola considera la presenza e il coinvolgimento dei genitori un elemento molto importante per il successo formativo e la riuscita scolastica dei ragazzi.</a:t>
            </a:r>
            <a:br>
              <a:rPr lang="it-IT" sz="1800" dirty="0">
                <a:effectLst/>
                <a:latin typeface="+mn-lt"/>
                <a:ea typeface="Arial" panose="020B0604020202020204" pitchFamily="34" charset="0"/>
              </a:rPr>
            </a:br>
            <a:r>
              <a:rPr lang="it-IT" sz="1800" dirty="0">
                <a:effectLst/>
                <a:latin typeface="+mn-lt"/>
                <a:ea typeface="Arial" panose="020B0604020202020204" pitchFamily="34" charset="0"/>
              </a:rPr>
              <a:t>La collaborazione tra scuola e genitori si realizza attraverso:</a:t>
            </a:r>
            <a:br>
              <a:rPr lang="it-IT" sz="1800" dirty="0">
                <a:effectLst/>
                <a:latin typeface="+mn-lt"/>
                <a:ea typeface="Arial" panose="020B0604020202020204" pitchFamily="34" charset="0"/>
              </a:rPr>
            </a:br>
            <a:r>
              <a:rPr lang="it-IT" sz="1800" b="1" dirty="0">
                <a:effectLst/>
                <a:latin typeface="+mn-lt"/>
                <a:ea typeface="Arial" panose="020B0604020202020204" pitchFamily="34" charset="0"/>
              </a:rPr>
              <a:t>Consiglio di Istituto</a:t>
            </a:r>
            <a:br>
              <a:rPr lang="it-IT" sz="1800" dirty="0">
                <a:effectLst/>
                <a:latin typeface="+mn-lt"/>
                <a:ea typeface="Arial" panose="020B0604020202020204" pitchFamily="34" charset="0"/>
              </a:rPr>
            </a:br>
            <a:r>
              <a:rPr lang="it-IT" sz="1800" b="1" dirty="0">
                <a:effectLst/>
                <a:latin typeface="+mn-lt"/>
                <a:ea typeface="Arial" panose="020B0604020202020204" pitchFamily="34" charset="0"/>
              </a:rPr>
              <a:t>Consiglio di intersezione</a:t>
            </a:r>
            <a:r>
              <a:rPr lang="it-IT" sz="1800" dirty="0">
                <a:effectLst/>
                <a:latin typeface="+mn-lt"/>
                <a:ea typeface="Arial" panose="020B0604020202020204" pitchFamily="34" charset="0"/>
              </a:rPr>
              <a:t> che prevede la presenza dei rappresentanti di classe.</a:t>
            </a:r>
            <a:br>
              <a:rPr lang="it-IT" sz="1800" dirty="0">
                <a:effectLst/>
                <a:latin typeface="+mn-lt"/>
                <a:ea typeface="Arial" panose="020B0604020202020204" pitchFamily="34" charset="0"/>
              </a:rPr>
            </a:br>
            <a:r>
              <a:rPr lang="it-IT" sz="1800" b="1" dirty="0">
                <a:effectLst/>
                <a:latin typeface="+mn-lt"/>
                <a:ea typeface="Arial" panose="020B0604020202020204" pitchFamily="34" charset="0"/>
              </a:rPr>
              <a:t>Assemblee di classe</a:t>
            </a:r>
            <a:br>
              <a:rPr lang="it-IT" sz="1800" dirty="0">
                <a:effectLst/>
                <a:latin typeface="+mn-lt"/>
                <a:ea typeface="Arial" panose="020B0604020202020204" pitchFamily="34" charset="0"/>
              </a:rPr>
            </a:br>
            <a:r>
              <a:rPr lang="it-IT" sz="1800" b="1" dirty="0">
                <a:effectLst/>
                <a:latin typeface="+mn-lt"/>
                <a:ea typeface="Arial" panose="020B0604020202020204" pitchFamily="34" charset="0"/>
              </a:rPr>
              <a:t>Colloqui</a:t>
            </a:r>
            <a:r>
              <a:rPr lang="it-IT" sz="1800" dirty="0">
                <a:effectLst/>
                <a:latin typeface="+mn-lt"/>
                <a:ea typeface="Arial" panose="020B0604020202020204" pitchFamily="34" charset="0"/>
              </a:rPr>
              <a:t> individuali con gli insegnanti</a:t>
            </a:r>
            <a:br>
              <a:rPr lang="it-IT" sz="1800" dirty="0">
                <a:effectLst/>
                <a:latin typeface="+mn-lt"/>
                <a:ea typeface="Arial" panose="020B0604020202020204" pitchFamily="34" charset="0"/>
              </a:rPr>
            </a:br>
            <a:r>
              <a:rPr lang="it-IT" sz="1800" b="1" dirty="0">
                <a:effectLst/>
                <a:latin typeface="+mn-lt"/>
                <a:ea typeface="Arial" panose="020B0604020202020204" pitchFamily="34" charset="0"/>
              </a:rPr>
              <a:t>Partecipazione e condivisione </a:t>
            </a:r>
            <a:r>
              <a:rPr lang="it-IT" sz="1800" dirty="0">
                <a:effectLst/>
                <a:latin typeface="+mn-lt"/>
                <a:ea typeface="Arial" panose="020B0604020202020204" pitchFamily="34" charset="0"/>
              </a:rPr>
              <a:t>di momenti significativi dell’anno scolastico</a:t>
            </a:r>
            <a:endParaRPr lang="it-IT" sz="1800" dirty="0">
              <a:latin typeface="+mn-lt"/>
            </a:endParaRPr>
          </a:p>
        </p:txBody>
      </p:sp>
      <p:sp>
        <p:nvSpPr>
          <p:cNvPr id="3" name="Sottotitolo 2">
            <a:extLst>
              <a:ext uri="{FF2B5EF4-FFF2-40B4-BE49-F238E27FC236}">
                <a16:creationId xmlns:a16="http://schemas.microsoft.com/office/drawing/2014/main" id="{57E39435-9FD2-4B6C-BEF9-E7810D231B7C}"/>
              </a:ext>
            </a:extLst>
          </p:cNvPr>
          <p:cNvSpPr>
            <a:spLocks noGrp="1"/>
          </p:cNvSpPr>
          <p:nvPr>
            <p:ph type="subTitle" idx="1"/>
          </p:nvPr>
        </p:nvSpPr>
        <p:spPr>
          <a:xfrm>
            <a:off x="1555886" y="429758"/>
            <a:ext cx="4513252" cy="770470"/>
          </a:xfrm>
        </p:spPr>
        <p:txBody>
          <a:bodyPr>
            <a:normAutofit/>
          </a:bodyPr>
          <a:lstStyle/>
          <a:p>
            <a:r>
              <a:rPr lang="it-IT" b="1" dirty="0"/>
              <a:t>LA PARTECIPAZIONE DEI GENITORI A SCUOLA</a:t>
            </a:r>
          </a:p>
        </p:txBody>
      </p:sp>
      <p:sp>
        <p:nvSpPr>
          <p:cNvPr id="16" name="Rectangle 15">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39.png" descr="Immagine correlata">
            <a:extLst>
              <a:ext uri="{FF2B5EF4-FFF2-40B4-BE49-F238E27FC236}">
                <a16:creationId xmlns:a16="http://schemas.microsoft.com/office/drawing/2014/main" id="{258F2ED8-EE7B-47AE-A780-51E5D69AF8DE}"/>
              </a:ext>
            </a:extLst>
          </p:cNvPr>
          <p:cNvPicPr/>
          <p:nvPr/>
        </p:nvPicPr>
        <p:blipFill>
          <a:blip r:embed="rId3" cstate="print"/>
          <a:stretch>
            <a:fillRect/>
          </a:stretch>
        </p:blipFill>
        <p:spPr>
          <a:xfrm>
            <a:off x="1412683" y="2131563"/>
            <a:ext cx="4348925" cy="2416070"/>
          </a:xfrm>
          <a:prstGeom prst="rect">
            <a:avLst/>
          </a:prstGeom>
        </p:spPr>
      </p:pic>
      <p:cxnSp>
        <p:nvCxnSpPr>
          <p:cNvPr id="18" name="Straight Connector 17">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236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37" name="Straight Connector 36">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9" name="Freeform 16">
            <a:extLst>
              <a:ext uri="{FF2B5EF4-FFF2-40B4-BE49-F238E27FC236}">
                <a16:creationId xmlns:a16="http://schemas.microsoft.com/office/drawing/2014/main" id="{124494B1-5E21-4C0D-856A-2E3832C5F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86459"/>
            <a:ext cx="11227442" cy="5883295"/>
          </a:xfrm>
          <a:custGeom>
            <a:avLst/>
            <a:gdLst>
              <a:gd name="connsiteX0" fmla="*/ 11005446 w 11227442"/>
              <a:gd name="connsiteY0" fmla="*/ 5592355 h 5883295"/>
              <a:gd name="connsiteX1" fmla="*/ 10923594 w 11227442"/>
              <a:gd name="connsiteY1" fmla="*/ 5674207 h 5883295"/>
              <a:gd name="connsiteX2" fmla="*/ 11005446 w 11227442"/>
              <a:gd name="connsiteY2" fmla="*/ 5756059 h 5883295"/>
              <a:gd name="connsiteX3" fmla="*/ 11087298 w 11227442"/>
              <a:gd name="connsiteY3" fmla="*/ 5674207 h 5883295"/>
              <a:gd name="connsiteX4" fmla="*/ 11005446 w 11227442"/>
              <a:gd name="connsiteY4" fmla="*/ 5592355 h 5883295"/>
              <a:gd name="connsiteX5" fmla="*/ 211551 w 11227442"/>
              <a:gd name="connsiteY5" fmla="*/ 5592355 h 5883295"/>
              <a:gd name="connsiteX6" fmla="*/ 129698 w 11227442"/>
              <a:gd name="connsiteY6" fmla="*/ 5674207 h 5883295"/>
              <a:gd name="connsiteX7" fmla="*/ 211551 w 11227442"/>
              <a:gd name="connsiteY7" fmla="*/ 5756059 h 5883295"/>
              <a:gd name="connsiteX8" fmla="*/ 293402 w 11227442"/>
              <a:gd name="connsiteY8" fmla="*/ 5674207 h 5883295"/>
              <a:gd name="connsiteX9" fmla="*/ 211551 w 11227442"/>
              <a:gd name="connsiteY9" fmla="*/ 5592355 h 5883295"/>
              <a:gd name="connsiteX10" fmla="*/ 211551 w 11227442"/>
              <a:gd name="connsiteY10" fmla="*/ 128350 h 5883295"/>
              <a:gd name="connsiteX11" fmla="*/ 138754 w 11227442"/>
              <a:gd name="connsiteY11" fmla="*/ 201147 h 5883295"/>
              <a:gd name="connsiteX12" fmla="*/ 211551 w 11227442"/>
              <a:gd name="connsiteY12" fmla="*/ 273944 h 5883295"/>
              <a:gd name="connsiteX13" fmla="*/ 284348 w 11227442"/>
              <a:gd name="connsiteY13" fmla="*/ 201147 h 5883295"/>
              <a:gd name="connsiteX14" fmla="*/ 211551 w 11227442"/>
              <a:gd name="connsiteY14" fmla="*/ 128350 h 5883295"/>
              <a:gd name="connsiteX15" fmla="*/ 11005446 w 11227442"/>
              <a:gd name="connsiteY15" fmla="*/ 110367 h 5883295"/>
              <a:gd name="connsiteX16" fmla="*/ 10923594 w 11227442"/>
              <a:gd name="connsiteY16" fmla="*/ 192219 h 5883295"/>
              <a:gd name="connsiteX17" fmla="*/ 11005446 w 11227442"/>
              <a:gd name="connsiteY17" fmla="*/ 274071 h 5883295"/>
              <a:gd name="connsiteX18" fmla="*/ 11087298 w 11227442"/>
              <a:gd name="connsiteY18" fmla="*/ 192219 h 5883295"/>
              <a:gd name="connsiteX19" fmla="*/ 11005446 w 11227442"/>
              <a:gd name="connsiteY19" fmla="*/ 110367 h 5883295"/>
              <a:gd name="connsiteX20" fmla="*/ 0 w 11227442"/>
              <a:gd name="connsiteY20" fmla="*/ 0 h 5883295"/>
              <a:gd name="connsiteX21" fmla="*/ 11227442 w 11227442"/>
              <a:gd name="connsiteY21" fmla="*/ 0 h 5883295"/>
              <a:gd name="connsiteX22" fmla="*/ 11227442 w 11227442"/>
              <a:gd name="connsiteY22" fmla="*/ 5883295 h 5883295"/>
              <a:gd name="connsiteX23" fmla="*/ 0 w 11227442"/>
              <a:gd name="connsiteY23" fmla="*/ 5883295 h 588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27442" h="5883295">
                <a:moveTo>
                  <a:pt x="11005446" y="5592355"/>
                </a:moveTo>
                <a:cubicBezTo>
                  <a:pt x="10960240" y="5592355"/>
                  <a:pt x="10923594" y="5629001"/>
                  <a:pt x="10923594" y="5674207"/>
                </a:cubicBezTo>
                <a:cubicBezTo>
                  <a:pt x="10923594" y="5719413"/>
                  <a:pt x="10960240" y="5756059"/>
                  <a:pt x="11005446" y="5756059"/>
                </a:cubicBezTo>
                <a:cubicBezTo>
                  <a:pt x="11050652" y="5756059"/>
                  <a:pt x="11087298" y="5719413"/>
                  <a:pt x="11087298" y="5674207"/>
                </a:cubicBezTo>
                <a:cubicBezTo>
                  <a:pt x="11087298" y="5629001"/>
                  <a:pt x="11050652" y="5592355"/>
                  <a:pt x="11005446" y="5592355"/>
                </a:cubicBezTo>
                <a:close/>
                <a:moveTo>
                  <a:pt x="211551" y="5592355"/>
                </a:moveTo>
                <a:cubicBezTo>
                  <a:pt x="166344" y="5592355"/>
                  <a:pt x="129698" y="5629001"/>
                  <a:pt x="129698" y="5674207"/>
                </a:cubicBezTo>
                <a:cubicBezTo>
                  <a:pt x="129698" y="5719413"/>
                  <a:pt x="166344" y="5756059"/>
                  <a:pt x="211551" y="5756059"/>
                </a:cubicBezTo>
                <a:cubicBezTo>
                  <a:pt x="256756" y="5756059"/>
                  <a:pt x="293402" y="5719413"/>
                  <a:pt x="293402" y="5674207"/>
                </a:cubicBezTo>
                <a:cubicBezTo>
                  <a:pt x="293402" y="5629001"/>
                  <a:pt x="256756" y="5592355"/>
                  <a:pt x="211551" y="5592355"/>
                </a:cubicBezTo>
                <a:close/>
                <a:moveTo>
                  <a:pt x="211551" y="128350"/>
                </a:moveTo>
                <a:cubicBezTo>
                  <a:pt x="171346" y="128350"/>
                  <a:pt x="138754" y="160942"/>
                  <a:pt x="138754" y="201147"/>
                </a:cubicBezTo>
                <a:cubicBezTo>
                  <a:pt x="138754" y="241352"/>
                  <a:pt x="171346" y="273944"/>
                  <a:pt x="211551" y="273944"/>
                </a:cubicBezTo>
                <a:cubicBezTo>
                  <a:pt x="251756" y="273944"/>
                  <a:pt x="284348" y="241352"/>
                  <a:pt x="284348" y="201147"/>
                </a:cubicBezTo>
                <a:cubicBezTo>
                  <a:pt x="284348" y="160942"/>
                  <a:pt x="251756" y="128350"/>
                  <a:pt x="211551" y="128350"/>
                </a:cubicBezTo>
                <a:close/>
                <a:moveTo>
                  <a:pt x="11005446" y="110367"/>
                </a:moveTo>
                <a:cubicBezTo>
                  <a:pt x="10960240" y="110367"/>
                  <a:pt x="10923594" y="147013"/>
                  <a:pt x="10923594" y="192219"/>
                </a:cubicBezTo>
                <a:cubicBezTo>
                  <a:pt x="10923594" y="237425"/>
                  <a:pt x="10960240" y="274071"/>
                  <a:pt x="11005446" y="274071"/>
                </a:cubicBezTo>
                <a:cubicBezTo>
                  <a:pt x="11050652" y="274071"/>
                  <a:pt x="11087298" y="237425"/>
                  <a:pt x="11087298" y="192219"/>
                </a:cubicBezTo>
                <a:cubicBezTo>
                  <a:pt x="11087298" y="147013"/>
                  <a:pt x="11050652" y="110367"/>
                  <a:pt x="11005446" y="110367"/>
                </a:cubicBezTo>
                <a:close/>
                <a:moveTo>
                  <a:pt x="0" y="0"/>
                </a:moveTo>
                <a:lnTo>
                  <a:pt x="11227442" y="0"/>
                </a:lnTo>
                <a:lnTo>
                  <a:pt x="11227442" y="5883295"/>
                </a:lnTo>
                <a:lnTo>
                  <a:pt x="0" y="5883295"/>
                </a:lnTo>
                <a:close/>
              </a:path>
            </a:pathLst>
          </a:custGeom>
          <a:blipFill dpi="0" rotWithShape="1">
            <a:blip r:embed="rId3">
              <a:alphaModFix amt="83000"/>
              <a:duotone>
                <a:schemeClr val="bg2">
                  <a:shade val="45000"/>
                  <a:satMod val="135000"/>
                </a:schemeClr>
                <a:prstClr val="white"/>
              </a:duotone>
            </a:blip>
            <a:srcRect/>
            <a:tile tx="0" ty="0" sx="90000" sy="100000" flip="none" algn="ctr"/>
          </a:blipFill>
          <a:ln w="6350">
            <a:gradFill>
              <a:gsLst>
                <a:gs pos="0">
                  <a:schemeClr val="bg1">
                    <a:alpha val="55000"/>
                  </a:schemeClr>
                </a:gs>
                <a:gs pos="74000">
                  <a:schemeClr val="bg1">
                    <a:alpha val="40000"/>
                  </a:schemeClr>
                </a:gs>
                <a:gs pos="82000">
                  <a:schemeClr val="bg1">
                    <a:alpha val="88000"/>
                  </a:schemeClr>
                </a:gs>
                <a:gs pos="100000">
                  <a:schemeClr val="bg1">
                    <a:alpha val="0"/>
                  </a:schemeClr>
                </a:gs>
              </a:gsLst>
              <a:lin ang="5400000" scaled="1"/>
            </a:grad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20E0EA9D-974E-40D1-A3D3-C799EF3FC0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8797" y="564162"/>
            <a:ext cx="11040784" cy="5728876"/>
            <a:chOff x="568797" y="564162"/>
            <a:chExt cx="11040784" cy="5728876"/>
          </a:xfrm>
        </p:grpSpPr>
        <p:sp>
          <p:nvSpPr>
            <p:cNvPr id="42" name="Donut 20">
              <a:extLst>
                <a:ext uri="{FF2B5EF4-FFF2-40B4-BE49-F238E27FC236}">
                  <a16:creationId xmlns:a16="http://schemas.microsoft.com/office/drawing/2014/main" id="{8D8538A1-89FB-4EFB-91E2-247CAFA6E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8797" y="56416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21">
              <a:extLst>
                <a:ext uri="{FF2B5EF4-FFF2-40B4-BE49-F238E27FC236}">
                  <a16:creationId xmlns:a16="http://schemas.microsoft.com/office/drawing/2014/main" id="{0E35714B-0E13-41EC-B9FD-26733DB563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2693" y="56416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22">
              <a:extLst>
                <a:ext uri="{FF2B5EF4-FFF2-40B4-BE49-F238E27FC236}">
                  <a16:creationId xmlns:a16="http://schemas.microsoft.com/office/drawing/2014/main" id="{C9728C8A-1ECE-4DEE-8C1B-B8E7CD270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8797" y="6046150"/>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23">
              <a:extLst>
                <a:ext uri="{FF2B5EF4-FFF2-40B4-BE49-F238E27FC236}">
                  <a16:creationId xmlns:a16="http://schemas.microsoft.com/office/drawing/2014/main" id="{C318FD14-EAB1-4F41-BEEC-347377219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2693" y="6046150"/>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47" name="Straight Connector 46">
            <a:extLst>
              <a:ext uri="{FF2B5EF4-FFF2-40B4-BE49-F238E27FC236}">
                <a16:creationId xmlns:a16="http://schemas.microsoft.com/office/drawing/2014/main" id="{286EC5C5-8A05-4940-85B4-8D70C50F6F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aphicFrame>
        <p:nvGraphicFramePr>
          <p:cNvPr id="5" name="CasellaDiTesto 2">
            <a:extLst>
              <a:ext uri="{FF2B5EF4-FFF2-40B4-BE49-F238E27FC236}">
                <a16:creationId xmlns:a16="http://schemas.microsoft.com/office/drawing/2014/main" id="{E7D8BF5D-7E8F-47CB-A4C5-B5029819E7FC}"/>
              </a:ext>
            </a:extLst>
          </p:cNvPr>
          <p:cNvGraphicFramePr/>
          <p:nvPr>
            <p:extLst>
              <p:ext uri="{D42A27DB-BD31-4B8C-83A1-F6EECF244321}">
                <p14:modId xmlns:p14="http://schemas.microsoft.com/office/powerpoint/2010/main" val="2029729840"/>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5573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1" name="Picture 21">
            <a:extLst>
              <a:ext uri="{FF2B5EF4-FFF2-40B4-BE49-F238E27FC236}">
                <a16:creationId xmlns:a16="http://schemas.microsoft.com/office/drawing/2014/main" id="{A79DB811-FC0D-499A-822F-394B3D3BE0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32" name="Straight Connector 23">
            <a:extLst>
              <a:ext uri="{FF2B5EF4-FFF2-40B4-BE49-F238E27FC236}">
                <a16:creationId xmlns:a16="http://schemas.microsoft.com/office/drawing/2014/main" id="{7195FD2E-5530-42DE-9741-9BC30E7207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33" name="Rectangle 25">
            <a:extLst>
              <a:ext uri="{FF2B5EF4-FFF2-40B4-BE49-F238E27FC236}">
                <a16:creationId xmlns:a16="http://schemas.microsoft.com/office/drawing/2014/main" id="{1E52C56D-FDAA-4B29-88E1-7235476AC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pic>
        <p:nvPicPr>
          <p:cNvPr id="34" name="Picture 27">
            <a:extLst>
              <a:ext uri="{FF2B5EF4-FFF2-40B4-BE49-F238E27FC236}">
                <a16:creationId xmlns:a16="http://schemas.microsoft.com/office/drawing/2014/main" id="{5621A981-89D1-4B8D-9C15-804108093D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30" name="Straight Connector 29">
            <a:extLst>
              <a:ext uri="{FF2B5EF4-FFF2-40B4-BE49-F238E27FC236}">
                <a16:creationId xmlns:a16="http://schemas.microsoft.com/office/drawing/2014/main" id="{8E8377F6-C63B-4BDA-83E6-B7F1EC393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1280" y="4530873"/>
            <a:ext cx="6949440" cy="0"/>
          </a:xfrm>
          <a:prstGeom prst="line">
            <a:avLst/>
          </a:prstGeom>
          <a:ln w="15875"/>
        </p:spPr>
        <p:style>
          <a:lnRef idx="2">
            <a:schemeClr val="accent1"/>
          </a:lnRef>
          <a:fillRef idx="0">
            <a:schemeClr val="accent1"/>
          </a:fillRef>
          <a:effectRef idx="1">
            <a:schemeClr val="accent1"/>
          </a:effectRef>
          <a:fontRef idx="minor">
            <a:schemeClr val="tx1"/>
          </a:fontRef>
        </p:style>
      </p:cxnSp>
      <p:graphicFrame>
        <p:nvGraphicFramePr>
          <p:cNvPr id="5" name="CasellaDiTesto 2">
            <a:extLst>
              <a:ext uri="{FF2B5EF4-FFF2-40B4-BE49-F238E27FC236}">
                <a16:creationId xmlns:a16="http://schemas.microsoft.com/office/drawing/2014/main" id="{0CA1D0B9-4A8C-4A15-A322-9CE492C1039D}"/>
              </a:ext>
            </a:extLst>
          </p:cNvPr>
          <p:cNvGraphicFramePr/>
          <p:nvPr>
            <p:extLst>
              <p:ext uri="{D42A27DB-BD31-4B8C-83A1-F6EECF244321}">
                <p14:modId xmlns:p14="http://schemas.microsoft.com/office/powerpoint/2010/main" val="603811054"/>
              </p:ext>
            </p:extLst>
          </p:nvPr>
        </p:nvGraphicFramePr>
        <p:xfrm>
          <a:off x="800100" y="1270753"/>
          <a:ext cx="10130709" cy="4053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9162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83F16C64-FF97-4647-9867-134F10CA2D6C}"/>
              </a:ext>
            </a:extLst>
          </p:cNvPr>
          <p:cNvSpPr>
            <a:spLocks noGrp="1"/>
          </p:cNvSpPr>
          <p:nvPr>
            <p:ph type="ctrTitle"/>
          </p:nvPr>
        </p:nvSpPr>
        <p:spPr>
          <a:xfrm>
            <a:off x="1530612" y="555980"/>
            <a:ext cx="4538526" cy="623145"/>
          </a:xfrm>
        </p:spPr>
        <p:txBody>
          <a:bodyPr>
            <a:normAutofit fontScale="90000"/>
          </a:bodyPr>
          <a:lstStyle/>
          <a:p>
            <a:r>
              <a:rPr lang="it-IT" sz="4200" b="1" dirty="0">
                <a:latin typeface="+mn-lt"/>
              </a:rPr>
              <a:t>VACCINAZIONI</a:t>
            </a:r>
          </a:p>
        </p:txBody>
      </p:sp>
      <p:sp>
        <p:nvSpPr>
          <p:cNvPr id="3" name="Sottotitolo 2">
            <a:extLst>
              <a:ext uri="{FF2B5EF4-FFF2-40B4-BE49-F238E27FC236}">
                <a16:creationId xmlns:a16="http://schemas.microsoft.com/office/drawing/2014/main" id="{0688C789-6D70-4677-9164-A9ECE3E1A8DD}"/>
              </a:ext>
            </a:extLst>
          </p:cNvPr>
          <p:cNvSpPr>
            <a:spLocks noGrp="1"/>
          </p:cNvSpPr>
          <p:nvPr>
            <p:ph type="subTitle" idx="1"/>
          </p:nvPr>
        </p:nvSpPr>
        <p:spPr>
          <a:xfrm>
            <a:off x="6553770" y="2895596"/>
            <a:ext cx="4513252" cy="1933463"/>
          </a:xfrm>
        </p:spPr>
        <p:txBody>
          <a:bodyPr>
            <a:normAutofit/>
          </a:bodyPr>
          <a:lstStyle/>
          <a:p>
            <a:pPr indent="0" algn="l">
              <a:lnSpc>
                <a:spcPct val="90000"/>
              </a:lnSpc>
              <a:buNone/>
            </a:pPr>
            <a:r>
              <a:rPr lang="it-IT" sz="1800" dirty="0"/>
              <a:t>Si ricorda che all’atto dell’iscrizione è necessario essere in regola con la situazione vaccinale.</a:t>
            </a:r>
          </a:p>
        </p:txBody>
      </p:sp>
      <p:sp>
        <p:nvSpPr>
          <p:cNvPr id="16" name="Rectangle 15">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descr="Immagine che contiene testo, clipart&#10;&#10;Descrizione generata automaticamente">
            <a:extLst>
              <a:ext uri="{FF2B5EF4-FFF2-40B4-BE49-F238E27FC236}">
                <a16:creationId xmlns:a16="http://schemas.microsoft.com/office/drawing/2014/main" id="{D4E6C58D-8C7B-4CE5-A370-8859AD249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328" y="1971675"/>
            <a:ext cx="4657126" cy="2619633"/>
          </a:xfrm>
          <a:prstGeom prst="rect">
            <a:avLst/>
          </a:prstGeom>
        </p:spPr>
      </p:pic>
      <p:cxnSp>
        <p:nvCxnSpPr>
          <p:cNvPr id="18" name="Straight Connector 17">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117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0" name="Straight Connector 9">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2" name="Rectangle 11">
            <a:extLst>
              <a:ext uri="{FF2B5EF4-FFF2-40B4-BE49-F238E27FC236}">
                <a16:creationId xmlns:a16="http://schemas.microsoft.com/office/drawing/2014/main" id="{E60B8D04-7886-495E-8603-ED50935EA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B0DBFB-5FF6-42C2-B70F-42562653D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blipFill dpi="0" rotWithShape="1">
            <a:blip r:embed="rId3"/>
            <a:srcRect/>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EEBD239-4698-4CD7-8B33-54FB055A01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938687"/>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79BDDAC-D9CD-4654-A166-CF321C0CED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5854475"/>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asellaDiTesto 2">
            <a:extLst>
              <a:ext uri="{FF2B5EF4-FFF2-40B4-BE49-F238E27FC236}">
                <a16:creationId xmlns:a16="http://schemas.microsoft.com/office/drawing/2014/main" id="{EC160D93-97B8-47FD-A575-B6237D22ADF8}"/>
              </a:ext>
            </a:extLst>
          </p:cNvPr>
          <p:cNvSpPr txBox="1"/>
          <p:nvPr/>
        </p:nvSpPr>
        <p:spPr>
          <a:xfrm>
            <a:off x="643467" y="643467"/>
            <a:ext cx="6247722" cy="5554133"/>
          </a:xfrm>
          <a:prstGeom prst="rect">
            <a:avLst/>
          </a:prstGeom>
        </p:spPr>
        <p:txBody>
          <a:bodyPr vert="horz" lIns="91440" tIns="45720" rIns="91440" bIns="45720" rtlCol="0" anchor="ctr">
            <a:normAutofit/>
          </a:bodyPr>
          <a:lstStyle/>
          <a:p>
            <a:pPr>
              <a:spcBef>
                <a:spcPct val="20000"/>
              </a:spcBef>
              <a:spcAft>
                <a:spcPts val="600"/>
              </a:spcAft>
              <a:buClr>
                <a:schemeClr val="accent1"/>
              </a:buClr>
              <a:buSzPct val="115000"/>
            </a:pPr>
            <a:r>
              <a:rPr lang="en-US" sz="2800" b="1" dirty="0">
                <a:solidFill>
                  <a:srgbClr val="212121"/>
                </a:solidFill>
              </a:rPr>
              <a:t>Si </a:t>
            </a:r>
            <a:r>
              <a:rPr lang="en-US" sz="2800" b="1" dirty="0" err="1">
                <a:solidFill>
                  <a:srgbClr val="212121"/>
                </a:solidFill>
              </a:rPr>
              <a:t>ringrazia</a:t>
            </a:r>
            <a:r>
              <a:rPr lang="en-US" sz="2800" b="1" dirty="0">
                <a:solidFill>
                  <a:srgbClr val="212121"/>
                </a:solidFill>
              </a:rPr>
              <a:t> </a:t>
            </a:r>
            <a:r>
              <a:rPr lang="en-US" sz="2800" b="1" dirty="0" err="1">
                <a:solidFill>
                  <a:srgbClr val="212121"/>
                </a:solidFill>
              </a:rPr>
              <a:t>l’Amministrazione</a:t>
            </a:r>
            <a:r>
              <a:rPr lang="en-US" sz="2800" b="1" dirty="0">
                <a:solidFill>
                  <a:srgbClr val="212121"/>
                </a:solidFill>
              </a:rPr>
              <a:t> </a:t>
            </a:r>
            <a:r>
              <a:rPr lang="en-US" sz="2800" b="1" dirty="0" err="1">
                <a:solidFill>
                  <a:srgbClr val="212121"/>
                </a:solidFill>
              </a:rPr>
              <a:t>Comunale</a:t>
            </a:r>
            <a:r>
              <a:rPr lang="en-US" sz="2800" b="1" dirty="0">
                <a:solidFill>
                  <a:srgbClr val="212121"/>
                </a:solidFill>
              </a:rPr>
              <a:t> </a:t>
            </a:r>
            <a:r>
              <a:rPr lang="en-US" sz="2800" b="1" dirty="0" err="1">
                <a:solidFill>
                  <a:srgbClr val="212121"/>
                </a:solidFill>
              </a:rPr>
              <a:t>che</a:t>
            </a:r>
            <a:r>
              <a:rPr lang="en-US" sz="2800" b="1" dirty="0">
                <a:solidFill>
                  <a:srgbClr val="212121"/>
                </a:solidFill>
              </a:rPr>
              <a:t>, </a:t>
            </a:r>
            <a:r>
              <a:rPr lang="en-US" sz="2800" b="1" dirty="0" err="1">
                <a:solidFill>
                  <a:srgbClr val="212121"/>
                </a:solidFill>
              </a:rPr>
              <a:t>attraverso</a:t>
            </a:r>
            <a:r>
              <a:rPr lang="en-US" sz="2800" b="1" dirty="0">
                <a:solidFill>
                  <a:srgbClr val="212121"/>
                </a:solidFill>
              </a:rPr>
              <a:t> il Piano </a:t>
            </a:r>
            <a:r>
              <a:rPr lang="en-US" sz="2800" b="1" dirty="0" err="1">
                <a:solidFill>
                  <a:srgbClr val="212121"/>
                </a:solidFill>
              </a:rPr>
              <a:t>Diritto</a:t>
            </a:r>
            <a:r>
              <a:rPr lang="en-US" sz="2800" b="1" dirty="0">
                <a:solidFill>
                  <a:srgbClr val="212121"/>
                </a:solidFill>
              </a:rPr>
              <a:t> </a:t>
            </a:r>
            <a:r>
              <a:rPr lang="en-US" sz="2800" b="1" dirty="0" err="1">
                <a:solidFill>
                  <a:srgbClr val="212121"/>
                </a:solidFill>
              </a:rPr>
              <a:t>allo</a:t>
            </a:r>
            <a:r>
              <a:rPr lang="en-US" sz="2800" b="1" dirty="0">
                <a:solidFill>
                  <a:srgbClr val="212121"/>
                </a:solidFill>
              </a:rPr>
              <a:t> Studio, </a:t>
            </a:r>
            <a:r>
              <a:rPr lang="en-US" sz="2800" b="1" dirty="0" err="1">
                <a:solidFill>
                  <a:srgbClr val="212121"/>
                </a:solidFill>
              </a:rPr>
              <a:t>interviene</a:t>
            </a:r>
            <a:r>
              <a:rPr lang="en-US" sz="2800" b="1" dirty="0">
                <a:solidFill>
                  <a:srgbClr val="212121"/>
                </a:solidFill>
              </a:rPr>
              <a:t> </a:t>
            </a:r>
            <a:r>
              <a:rPr lang="en-US" sz="2800" b="1" dirty="0" err="1">
                <a:solidFill>
                  <a:srgbClr val="212121"/>
                </a:solidFill>
              </a:rPr>
              <a:t>economicamente</a:t>
            </a:r>
            <a:r>
              <a:rPr lang="en-US" sz="2800" b="1" dirty="0">
                <a:solidFill>
                  <a:srgbClr val="212121"/>
                </a:solidFill>
              </a:rPr>
              <a:t> in modo </a:t>
            </a:r>
            <a:r>
              <a:rPr lang="en-US" sz="2800" b="1" dirty="0" err="1">
                <a:solidFill>
                  <a:srgbClr val="212121"/>
                </a:solidFill>
              </a:rPr>
              <a:t>rilevante</a:t>
            </a:r>
            <a:r>
              <a:rPr lang="en-US" sz="2800" b="1" dirty="0">
                <a:solidFill>
                  <a:srgbClr val="212121"/>
                </a:solidFill>
              </a:rPr>
              <a:t> a </a:t>
            </a:r>
            <a:r>
              <a:rPr lang="en-US" sz="2800" b="1" dirty="0" err="1">
                <a:solidFill>
                  <a:srgbClr val="212121"/>
                </a:solidFill>
              </a:rPr>
              <a:t>sostegno</a:t>
            </a:r>
            <a:r>
              <a:rPr lang="en-US" sz="2800" b="1" dirty="0">
                <a:solidFill>
                  <a:srgbClr val="212121"/>
                </a:solidFill>
              </a:rPr>
              <a:t> </a:t>
            </a:r>
            <a:r>
              <a:rPr lang="en-US" sz="2800" b="1" dirty="0" err="1">
                <a:solidFill>
                  <a:srgbClr val="212121"/>
                </a:solidFill>
              </a:rPr>
              <a:t>delle</a:t>
            </a:r>
            <a:r>
              <a:rPr lang="en-US" sz="2800" b="1" dirty="0">
                <a:solidFill>
                  <a:srgbClr val="212121"/>
                </a:solidFill>
              </a:rPr>
              <a:t> </a:t>
            </a:r>
            <a:r>
              <a:rPr lang="en-US" sz="2800" b="1" dirty="0" err="1">
                <a:solidFill>
                  <a:srgbClr val="212121"/>
                </a:solidFill>
              </a:rPr>
              <a:t>numerose</a:t>
            </a:r>
            <a:r>
              <a:rPr lang="en-US" sz="2800" b="1" dirty="0">
                <a:solidFill>
                  <a:srgbClr val="212121"/>
                </a:solidFill>
              </a:rPr>
              <a:t> </a:t>
            </a:r>
            <a:r>
              <a:rPr lang="en-US" sz="2800" b="1" dirty="0" err="1">
                <a:solidFill>
                  <a:srgbClr val="212121"/>
                </a:solidFill>
              </a:rPr>
              <a:t>iniziative</a:t>
            </a:r>
            <a:r>
              <a:rPr lang="en-US" sz="2800" b="1" dirty="0">
                <a:solidFill>
                  <a:srgbClr val="212121"/>
                </a:solidFill>
              </a:rPr>
              <a:t> </a:t>
            </a:r>
            <a:r>
              <a:rPr lang="en-US" sz="2800" b="1" dirty="0" err="1">
                <a:solidFill>
                  <a:srgbClr val="212121"/>
                </a:solidFill>
              </a:rPr>
              <a:t>che</a:t>
            </a:r>
            <a:r>
              <a:rPr lang="en-US" sz="2800" b="1" dirty="0">
                <a:solidFill>
                  <a:srgbClr val="212121"/>
                </a:solidFill>
              </a:rPr>
              <a:t> </a:t>
            </a:r>
            <a:r>
              <a:rPr lang="en-US" sz="2800" b="1" dirty="0" err="1">
                <a:solidFill>
                  <a:srgbClr val="212121"/>
                </a:solidFill>
              </a:rPr>
              <a:t>compongono</a:t>
            </a:r>
            <a:r>
              <a:rPr lang="en-US" sz="2800" b="1" dirty="0">
                <a:solidFill>
                  <a:srgbClr val="212121"/>
                </a:solidFill>
              </a:rPr>
              <a:t> </a:t>
            </a:r>
            <a:r>
              <a:rPr lang="en-US" sz="2800" b="1" dirty="0" err="1">
                <a:solidFill>
                  <a:srgbClr val="212121"/>
                </a:solidFill>
              </a:rPr>
              <a:t>l’offerta</a:t>
            </a:r>
            <a:r>
              <a:rPr lang="en-US" sz="2800" b="1" dirty="0">
                <a:solidFill>
                  <a:srgbClr val="212121"/>
                </a:solidFill>
              </a:rPr>
              <a:t> </a:t>
            </a:r>
            <a:r>
              <a:rPr lang="en-US" sz="2800" b="1" dirty="0" err="1">
                <a:solidFill>
                  <a:srgbClr val="212121"/>
                </a:solidFill>
              </a:rPr>
              <a:t>formativa</a:t>
            </a:r>
            <a:r>
              <a:rPr lang="en-US" sz="2800" b="1" dirty="0">
                <a:solidFill>
                  <a:srgbClr val="212121"/>
                </a:solidFill>
              </a:rPr>
              <a:t> di </a:t>
            </a:r>
            <a:r>
              <a:rPr lang="en-US" sz="2800" b="1" dirty="0" err="1">
                <a:solidFill>
                  <a:srgbClr val="212121"/>
                </a:solidFill>
              </a:rPr>
              <a:t>questo</a:t>
            </a:r>
            <a:r>
              <a:rPr lang="en-US" sz="2800" b="1" dirty="0">
                <a:solidFill>
                  <a:srgbClr val="212121"/>
                </a:solidFill>
              </a:rPr>
              <a:t> </a:t>
            </a:r>
            <a:r>
              <a:rPr lang="en-US" sz="2800" b="1" dirty="0" err="1">
                <a:solidFill>
                  <a:srgbClr val="212121"/>
                </a:solidFill>
              </a:rPr>
              <a:t>Istituto</a:t>
            </a:r>
            <a:r>
              <a:rPr lang="en-US" sz="2800" b="1" dirty="0">
                <a:solidFill>
                  <a:srgbClr val="212121"/>
                </a:solidFill>
              </a:rPr>
              <a:t> </a:t>
            </a:r>
            <a:r>
              <a:rPr lang="en-US" sz="2800" b="1" dirty="0" err="1">
                <a:solidFill>
                  <a:srgbClr val="212121"/>
                </a:solidFill>
              </a:rPr>
              <a:t>Comprensivo</a:t>
            </a:r>
            <a:r>
              <a:rPr lang="en-US" sz="2800" b="1" dirty="0">
                <a:solidFill>
                  <a:srgbClr val="212121"/>
                </a:solidFill>
              </a:rPr>
              <a:t>.</a:t>
            </a:r>
            <a:endParaRPr lang="en-US" sz="2800" dirty="0">
              <a:solidFill>
                <a:srgbClr val="212121"/>
              </a:solidFill>
            </a:endParaRPr>
          </a:p>
        </p:txBody>
      </p:sp>
    </p:spTree>
    <p:extLst>
      <p:ext uri="{BB962C8B-B14F-4D97-AF65-F5344CB8AC3E}">
        <p14:creationId xmlns:p14="http://schemas.microsoft.com/office/powerpoint/2010/main" val="108962355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33" name="Straight Connector 32">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olo 1">
            <a:extLst>
              <a:ext uri="{FF2B5EF4-FFF2-40B4-BE49-F238E27FC236}">
                <a16:creationId xmlns:a16="http://schemas.microsoft.com/office/drawing/2014/main" id="{F646E207-A70B-44C7-831A-29A1A7EABEF3}"/>
              </a:ext>
            </a:extLst>
          </p:cNvPr>
          <p:cNvSpPr>
            <a:spLocks noGrp="1"/>
          </p:cNvSpPr>
          <p:nvPr>
            <p:ph type="ctrTitle"/>
          </p:nvPr>
        </p:nvSpPr>
        <p:spPr>
          <a:xfrm>
            <a:off x="1295402" y="982132"/>
            <a:ext cx="9601196" cy="1303867"/>
          </a:xfrm>
        </p:spPr>
        <p:txBody>
          <a:bodyPr vert="horz" lIns="91440" tIns="45720" rIns="91440" bIns="45720" rtlCol="0" anchor="ctr">
            <a:normAutofit/>
          </a:bodyPr>
          <a:lstStyle/>
          <a:p>
            <a:r>
              <a:rPr lang="en-US" sz="4400" b="1"/>
              <a:t>PER MAGGIORI INFORMAZIONI</a:t>
            </a:r>
          </a:p>
        </p:txBody>
      </p:sp>
      <p:pic>
        <p:nvPicPr>
          <p:cNvPr id="7" name="Graphic 6" descr="Segno di spunta">
            <a:extLst>
              <a:ext uri="{FF2B5EF4-FFF2-40B4-BE49-F238E27FC236}">
                <a16:creationId xmlns:a16="http://schemas.microsoft.com/office/drawing/2014/main" id="{1D6B3F4B-B528-4E40-866B-427F73294B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4269" y="2757636"/>
            <a:ext cx="2739728" cy="2739728"/>
          </a:xfrm>
          <a:prstGeom prst="rect">
            <a:avLst/>
          </a:prstGeom>
          <a:ln w="57150" cmpd="thickThin">
            <a:solidFill>
              <a:schemeClr val="tx1">
                <a:lumMod val="50000"/>
                <a:lumOff val="50000"/>
              </a:schemeClr>
            </a:solidFill>
            <a:miter lim="800000"/>
          </a:ln>
        </p:spPr>
      </p:pic>
      <p:sp>
        <p:nvSpPr>
          <p:cNvPr id="3" name="Sottotitolo 2">
            <a:extLst>
              <a:ext uri="{FF2B5EF4-FFF2-40B4-BE49-F238E27FC236}">
                <a16:creationId xmlns:a16="http://schemas.microsoft.com/office/drawing/2014/main" id="{AE37C9D8-7C24-4741-95C8-A1B10EA57F3A}"/>
              </a:ext>
            </a:extLst>
          </p:cNvPr>
          <p:cNvSpPr>
            <a:spLocks noGrp="1"/>
          </p:cNvSpPr>
          <p:nvPr>
            <p:ph type="subTitle" idx="1"/>
          </p:nvPr>
        </p:nvSpPr>
        <p:spPr>
          <a:xfrm>
            <a:off x="4639732" y="2556932"/>
            <a:ext cx="6256863" cy="3318936"/>
          </a:xfrm>
        </p:spPr>
        <p:txBody>
          <a:bodyPr vert="horz" lIns="91440" tIns="45720" rIns="91440" bIns="45720" rtlCol="0" anchor="t">
            <a:normAutofit lnSpcReduction="10000"/>
          </a:bodyPr>
          <a:lstStyle/>
          <a:p>
            <a:pPr algn="l">
              <a:lnSpc>
                <a:spcPct val="90000"/>
              </a:lnSpc>
              <a:buFont typeface="Arial"/>
              <a:buChar char="•"/>
            </a:pPr>
            <a:r>
              <a:rPr lang="en-US" sz="1800" b="1" dirty="0" err="1">
                <a:solidFill>
                  <a:schemeClr val="tx1">
                    <a:lumMod val="85000"/>
                    <a:lumOff val="15000"/>
                  </a:schemeClr>
                </a:solidFill>
              </a:rPr>
              <a:t>Dirigente</a:t>
            </a:r>
            <a:r>
              <a:rPr lang="en-US" sz="1800" b="1" dirty="0">
                <a:solidFill>
                  <a:schemeClr val="tx1">
                    <a:lumMod val="85000"/>
                    <a:lumOff val="15000"/>
                  </a:schemeClr>
                </a:solidFill>
              </a:rPr>
              <a:t> </a:t>
            </a:r>
            <a:r>
              <a:rPr lang="en-US" sz="1800" b="1" dirty="0" err="1">
                <a:solidFill>
                  <a:schemeClr val="tx1">
                    <a:lumMod val="85000"/>
                    <a:lumOff val="15000"/>
                  </a:schemeClr>
                </a:solidFill>
              </a:rPr>
              <a:t>scolastico</a:t>
            </a:r>
            <a:r>
              <a:rPr lang="en-US" sz="1800" dirty="0">
                <a:solidFill>
                  <a:schemeClr val="tx1">
                    <a:lumMod val="85000"/>
                    <a:lumOff val="15000"/>
                  </a:schemeClr>
                </a:solidFill>
              </a:rPr>
              <a:t>: </a:t>
            </a:r>
            <a:r>
              <a:rPr lang="en-US" sz="1800" dirty="0" err="1">
                <a:solidFill>
                  <a:schemeClr val="tx1">
                    <a:lumMod val="85000"/>
                    <a:lumOff val="15000"/>
                  </a:schemeClr>
                </a:solidFill>
              </a:rPr>
              <a:t>Dr.ssa</a:t>
            </a:r>
            <a:r>
              <a:rPr lang="en-US" sz="1800" dirty="0">
                <a:solidFill>
                  <a:schemeClr val="tx1">
                    <a:lumMod val="85000"/>
                    <a:lumOff val="15000"/>
                  </a:schemeClr>
                </a:solidFill>
              </a:rPr>
              <a:t> Rossana </a:t>
            </a:r>
            <a:r>
              <a:rPr lang="en-US" sz="1800" dirty="0" err="1">
                <a:solidFill>
                  <a:schemeClr val="tx1">
                    <a:lumMod val="85000"/>
                    <a:lumOff val="15000"/>
                  </a:schemeClr>
                </a:solidFill>
              </a:rPr>
              <a:t>Caldarulo</a:t>
            </a:r>
            <a:endParaRPr lang="en-US" sz="1800" dirty="0">
              <a:solidFill>
                <a:schemeClr val="tx1">
                  <a:lumMod val="85000"/>
                  <a:lumOff val="15000"/>
                </a:schemeClr>
              </a:solidFill>
            </a:endParaRPr>
          </a:p>
          <a:p>
            <a:pPr algn="l">
              <a:lnSpc>
                <a:spcPct val="90000"/>
              </a:lnSpc>
              <a:buFont typeface="Arial"/>
              <a:buChar char="•"/>
            </a:pPr>
            <a:r>
              <a:rPr lang="en-US" sz="1800" dirty="0" err="1">
                <a:solidFill>
                  <a:schemeClr val="tx1">
                    <a:lumMod val="85000"/>
                    <a:lumOff val="15000"/>
                  </a:schemeClr>
                </a:solidFill>
              </a:rPr>
              <a:t>Direttore</a:t>
            </a:r>
            <a:r>
              <a:rPr lang="en-US" sz="1800" dirty="0">
                <a:solidFill>
                  <a:schemeClr val="tx1">
                    <a:lumMod val="85000"/>
                    <a:lumOff val="15000"/>
                  </a:schemeClr>
                </a:solidFill>
              </a:rPr>
              <a:t> </a:t>
            </a:r>
            <a:r>
              <a:rPr lang="en-US" sz="1800" dirty="0" err="1">
                <a:solidFill>
                  <a:schemeClr val="tx1">
                    <a:lumMod val="85000"/>
                    <a:lumOff val="15000"/>
                  </a:schemeClr>
                </a:solidFill>
              </a:rPr>
              <a:t>dei</a:t>
            </a:r>
            <a:r>
              <a:rPr lang="en-US" sz="1800" dirty="0">
                <a:solidFill>
                  <a:schemeClr val="tx1">
                    <a:lumMod val="85000"/>
                    <a:lumOff val="15000"/>
                  </a:schemeClr>
                </a:solidFill>
              </a:rPr>
              <a:t> </a:t>
            </a:r>
            <a:r>
              <a:rPr lang="en-US" sz="1800" dirty="0" err="1">
                <a:solidFill>
                  <a:schemeClr val="tx1">
                    <a:lumMod val="85000"/>
                    <a:lumOff val="15000"/>
                  </a:schemeClr>
                </a:solidFill>
              </a:rPr>
              <a:t>servizi</a:t>
            </a:r>
            <a:r>
              <a:rPr lang="en-US" sz="1800" dirty="0">
                <a:solidFill>
                  <a:schemeClr val="tx1">
                    <a:lumMod val="85000"/>
                    <a:lumOff val="15000"/>
                  </a:schemeClr>
                </a:solidFill>
              </a:rPr>
              <a:t> </a:t>
            </a:r>
            <a:r>
              <a:rPr lang="en-US" sz="1800" dirty="0" err="1">
                <a:solidFill>
                  <a:schemeClr val="tx1">
                    <a:lumMod val="85000"/>
                    <a:lumOff val="15000"/>
                  </a:schemeClr>
                </a:solidFill>
              </a:rPr>
              <a:t>generali</a:t>
            </a:r>
            <a:r>
              <a:rPr lang="en-US" sz="1800" dirty="0">
                <a:solidFill>
                  <a:schemeClr val="tx1">
                    <a:lumMod val="85000"/>
                    <a:lumOff val="15000"/>
                  </a:schemeClr>
                </a:solidFill>
              </a:rPr>
              <a:t> e </a:t>
            </a:r>
            <a:r>
              <a:rPr lang="en-US" sz="1800" dirty="0" err="1">
                <a:solidFill>
                  <a:schemeClr val="tx1">
                    <a:lumMod val="85000"/>
                    <a:lumOff val="15000"/>
                  </a:schemeClr>
                </a:solidFill>
              </a:rPr>
              <a:t>amministrativi</a:t>
            </a:r>
            <a:r>
              <a:rPr lang="en-US" sz="1800" dirty="0">
                <a:solidFill>
                  <a:schemeClr val="tx1">
                    <a:lumMod val="85000"/>
                    <a:lumOff val="15000"/>
                  </a:schemeClr>
                </a:solidFill>
              </a:rPr>
              <a:t> (DSGA):                        </a:t>
            </a:r>
          </a:p>
          <a:p>
            <a:pPr algn="l">
              <a:lnSpc>
                <a:spcPct val="90000"/>
              </a:lnSpc>
            </a:pPr>
            <a:r>
              <a:rPr lang="en-US" sz="1800" dirty="0">
                <a:solidFill>
                  <a:schemeClr val="tx1">
                    <a:lumMod val="85000"/>
                    <a:lumOff val="15000"/>
                  </a:schemeClr>
                </a:solidFill>
              </a:rPr>
              <a:t>  </a:t>
            </a:r>
            <a:r>
              <a:rPr lang="en-US" sz="1800" dirty="0" err="1">
                <a:solidFill>
                  <a:schemeClr val="tx1">
                    <a:lumMod val="85000"/>
                    <a:lumOff val="15000"/>
                  </a:schemeClr>
                </a:solidFill>
              </a:rPr>
              <a:t>Dr.ssa</a:t>
            </a:r>
            <a:r>
              <a:rPr lang="en-US" sz="1800" dirty="0">
                <a:solidFill>
                  <a:schemeClr val="tx1">
                    <a:lumMod val="85000"/>
                    <a:lumOff val="15000"/>
                  </a:schemeClr>
                </a:solidFill>
              </a:rPr>
              <a:t> Barbara </a:t>
            </a:r>
            <a:r>
              <a:rPr lang="en-US" sz="1800" dirty="0" err="1">
                <a:solidFill>
                  <a:schemeClr val="tx1">
                    <a:lumMod val="85000"/>
                    <a:lumOff val="15000"/>
                  </a:schemeClr>
                </a:solidFill>
              </a:rPr>
              <a:t>Dutti</a:t>
            </a:r>
            <a:endParaRPr lang="en-US" sz="1800" dirty="0">
              <a:solidFill>
                <a:schemeClr val="tx1">
                  <a:lumMod val="85000"/>
                  <a:lumOff val="15000"/>
                </a:schemeClr>
              </a:solidFill>
            </a:endParaRPr>
          </a:p>
          <a:p>
            <a:pPr algn="l">
              <a:lnSpc>
                <a:spcPct val="90000"/>
              </a:lnSpc>
              <a:buFont typeface="Arial"/>
              <a:buChar char="•"/>
            </a:pPr>
            <a:r>
              <a:rPr lang="en-US" sz="1800" b="1" dirty="0" err="1">
                <a:solidFill>
                  <a:schemeClr val="tx1">
                    <a:lumMod val="85000"/>
                    <a:lumOff val="15000"/>
                  </a:schemeClr>
                </a:solidFill>
              </a:rPr>
              <a:t>Indirizzi</a:t>
            </a:r>
            <a:r>
              <a:rPr lang="en-US" sz="1800" b="1" dirty="0">
                <a:solidFill>
                  <a:schemeClr val="tx1">
                    <a:lumMod val="85000"/>
                    <a:lumOff val="15000"/>
                  </a:schemeClr>
                </a:solidFill>
              </a:rPr>
              <a:t> e-mail:</a:t>
            </a:r>
            <a:endParaRPr lang="en-US" sz="1800" dirty="0">
              <a:solidFill>
                <a:schemeClr val="tx1">
                  <a:lumMod val="85000"/>
                  <a:lumOff val="15000"/>
                </a:schemeClr>
              </a:solidFill>
            </a:endParaRPr>
          </a:p>
          <a:p>
            <a:pPr algn="l">
              <a:lnSpc>
                <a:spcPct val="90000"/>
              </a:lnSpc>
              <a:buFont typeface="Arial"/>
              <a:buChar char="•"/>
            </a:pPr>
            <a:r>
              <a:rPr lang="en-US" sz="1800" b="1" dirty="0">
                <a:solidFill>
                  <a:schemeClr val="tx1">
                    <a:lumMod val="85000"/>
                    <a:lumOff val="15000"/>
                  </a:schemeClr>
                </a:solidFill>
                <a:hlinkClick r:id="rId5">
                  <a:extLst>
                    <a:ext uri="{A12FA001-AC4F-418D-AE19-62706E023703}">
                      <ahyp:hlinkClr xmlns:ahyp="http://schemas.microsoft.com/office/drawing/2018/hyperlinkcolor" val="tx"/>
                    </a:ext>
                  </a:extLst>
                </a:hlinkClick>
              </a:rPr>
              <a:t>segreteria@icaresegelsi.it</a:t>
            </a:r>
            <a:r>
              <a:rPr lang="en-US" sz="1800" b="1" dirty="0">
                <a:solidFill>
                  <a:schemeClr val="tx1">
                    <a:lumMod val="85000"/>
                    <a:lumOff val="15000"/>
                  </a:schemeClr>
                </a:solidFill>
              </a:rPr>
              <a:t> </a:t>
            </a:r>
          </a:p>
          <a:p>
            <a:pPr algn="l">
              <a:lnSpc>
                <a:spcPct val="90000"/>
              </a:lnSpc>
              <a:buFont typeface="Arial"/>
              <a:buChar char="•"/>
            </a:pPr>
            <a:r>
              <a:rPr lang="en-US" sz="1800" dirty="0">
                <a:solidFill>
                  <a:schemeClr val="tx1">
                    <a:lumMod val="85000"/>
                    <a:lumOff val="15000"/>
                  </a:schemeClr>
                </a:solidFill>
              </a:rPr>
              <a:t>Posta </a:t>
            </a:r>
            <a:r>
              <a:rPr lang="en-US" sz="1800" dirty="0" err="1">
                <a:solidFill>
                  <a:schemeClr val="tx1">
                    <a:lumMod val="85000"/>
                    <a:lumOff val="15000"/>
                  </a:schemeClr>
                </a:solidFill>
              </a:rPr>
              <a:t>Certificata</a:t>
            </a:r>
            <a:r>
              <a:rPr lang="en-US" sz="1800" dirty="0">
                <a:solidFill>
                  <a:schemeClr val="tx1">
                    <a:lumMod val="85000"/>
                    <a:lumOff val="15000"/>
                  </a:schemeClr>
                </a:solidFill>
              </a:rPr>
              <a:t>: miic8ec00x@pec.istruzione.it</a:t>
            </a:r>
          </a:p>
          <a:p>
            <a:pPr algn="l">
              <a:lnSpc>
                <a:spcPct val="90000"/>
              </a:lnSpc>
              <a:buFont typeface="Arial"/>
              <a:buChar char="•"/>
            </a:pPr>
            <a:r>
              <a:rPr lang="en-US" sz="1800" b="1" dirty="0" err="1">
                <a:solidFill>
                  <a:schemeClr val="tx1">
                    <a:lumMod val="85000"/>
                    <a:lumOff val="15000"/>
                  </a:schemeClr>
                </a:solidFill>
              </a:rPr>
              <a:t>Uffici</a:t>
            </a:r>
            <a:r>
              <a:rPr lang="en-US" sz="1800" b="1" dirty="0">
                <a:solidFill>
                  <a:schemeClr val="tx1">
                    <a:lumMod val="85000"/>
                    <a:lumOff val="15000"/>
                  </a:schemeClr>
                </a:solidFill>
              </a:rPr>
              <a:t> di </a:t>
            </a:r>
            <a:r>
              <a:rPr lang="en-US" sz="1800" b="1" dirty="0" err="1">
                <a:solidFill>
                  <a:schemeClr val="tx1">
                    <a:lumMod val="85000"/>
                    <a:lumOff val="15000"/>
                  </a:schemeClr>
                </a:solidFill>
              </a:rPr>
              <a:t>Segreteria</a:t>
            </a:r>
            <a:r>
              <a:rPr lang="en-US" sz="1800" b="1" dirty="0">
                <a:solidFill>
                  <a:schemeClr val="tx1">
                    <a:lumMod val="85000"/>
                    <a:lumOff val="15000"/>
                  </a:schemeClr>
                </a:solidFill>
              </a:rPr>
              <a:t>: </a:t>
            </a:r>
          </a:p>
          <a:p>
            <a:pPr algn="l">
              <a:lnSpc>
                <a:spcPct val="90000"/>
              </a:lnSpc>
              <a:buFont typeface="Arial"/>
              <a:buChar char="•"/>
            </a:pPr>
            <a:r>
              <a:rPr lang="en-US" sz="1800" dirty="0">
                <a:solidFill>
                  <a:schemeClr val="tx1">
                    <a:lumMod val="85000"/>
                    <a:lumOff val="15000"/>
                  </a:schemeClr>
                </a:solidFill>
              </a:rPr>
              <a:t>Via </a:t>
            </a:r>
            <a:r>
              <a:rPr lang="en-US" sz="1800" dirty="0" err="1">
                <a:solidFill>
                  <a:schemeClr val="tx1">
                    <a:lumMod val="85000"/>
                    <a:lumOff val="15000"/>
                  </a:schemeClr>
                </a:solidFill>
              </a:rPr>
              <a:t>dei</a:t>
            </a:r>
            <a:r>
              <a:rPr lang="en-US" sz="1800" dirty="0">
                <a:solidFill>
                  <a:schemeClr val="tx1">
                    <a:lumMod val="85000"/>
                    <a:lumOff val="15000"/>
                  </a:schemeClr>
                </a:solidFill>
              </a:rPr>
              <a:t> Gelsi,1 – 20020 Arese (MI) – Tel. 029382631</a:t>
            </a:r>
          </a:p>
          <a:p>
            <a:pPr algn="l">
              <a:lnSpc>
                <a:spcPct val="90000"/>
              </a:lnSpc>
              <a:buFont typeface="Arial"/>
              <a:buChar char="•"/>
            </a:pPr>
            <a:r>
              <a:rPr lang="en-US" sz="1800" dirty="0" err="1">
                <a:solidFill>
                  <a:schemeClr val="tx1">
                    <a:lumMod val="85000"/>
                    <a:lumOff val="15000"/>
                  </a:schemeClr>
                </a:solidFill>
              </a:rPr>
              <a:t>Codice</a:t>
            </a:r>
            <a:r>
              <a:rPr lang="en-US" sz="1800" dirty="0">
                <a:solidFill>
                  <a:schemeClr val="tx1">
                    <a:lumMod val="85000"/>
                    <a:lumOff val="15000"/>
                  </a:schemeClr>
                </a:solidFill>
              </a:rPr>
              <a:t> </a:t>
            </a:r>
            <a:r>
              <a:rPr lang="en-US" sz="1800" dirty="0" err="1">
                <a:solidFill>
                  <a:schemeClr val="tx1">
                    <a:lumMod val="85000"/>
                    <a:lumOff val="15000"/>
                  </a:schemeClr>
                </a:solidFill>
              </a:rPr>
              <a:t>meccanografico</a:t>
            </a:r>
            <a:r>
              <a:rPr lang="en-US" sz="1800" dirty="0">
                <a:solidFill>
                  <a:schemeClr val="tx1">
                    <a:lumMod val="85000"/>
                    <a:lumOff val="15000"/>
                  </a:schemeClr>
                </a:solidFill>
              </a:rPr>
              <a:t>: MIIC8EC00X</a:t>
            </a:r>
          </a:p>
          <a:p>
            <a:pPr algn="l">
              <a:lnSpc>
                <a:spcPct val="90000"/>
              </a:lnSpc>
              <a:buFont typeface="Arial"/>
              <a:buChar char="•"/>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63981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BDADCD-DA71-4921-BB77-C8EDB0A763E1}"/>
              </a:ext>
            </a:extLst>
          </p:cNvPr>
          <p:cNvSpPr txBox="1"/>
          <p:nvPr/>
        </p:nvSpPr>
        <p:spPr>
          <a:xfrm>
            <a:off x="1414914" y="991402"/>
            <a:ext cx="9038122" cy="5016758"/>
          </a:xfrm>
          <a:prstGeom prst="rect">
            <a:avLst/>
          </a:prstGeom>
          <a:noFill/>
        </p:spPr>
        <p:txBody>
          <a:bodyPr wrap="square">
            <a:spAutoFit/>
          </a:bodyPr>
          <a:lstStyle/>
          <a:p>
            <a:r>
              <a:rPr lang="it-IT" sz="3200" b="1" dirty="0"/>
              <a:t>I CAMPI DI ESPERIENZA</a:t>
            </a:r>
            <a:br>
              <a:rPr lang="it-IT" sz="3200" dirty="0"/>
            </a:br>
            <a:r>
              <a:rPr lang="it-IT" sz="3200" b="0" cap="none" dirty="0">
                <a:solidFill>
                  <a:srgbClr val="000000"/>
                </a:solidFill>
                <a:ea typeface="Verdana" pitchFamily="34" charset="0"/>
                <a:cs typeface="Verdana" pitchFamily="34" charset="0"/>
              </a:rPr>
              <a:t>I campi di esperienza sono i luoghi del fare e dell’agire del bambino e gli strumenti su cui si articola il nostro curricolo:</a:t>
            </a:r>
            <a:br>
              <a:rPr lang="it-IT" sz="3200" b="0" cap="none" dirty="0">
                <a:solidFill>
                  <a:srgbClr val="000000"/>
                </a:solidFill>
                <a:ea typeface="Verdana" pitchFamily="34" charset="0"/>
                <a:cs typeface="Verdana" pitchFamily="34" charset="0"/>
              </a:rPr>
            </a:br>
            <a:br>
              <a:rPr lang="it-IT" sz="3200" b="0" cap="none" dirty="0">
                <a:solidFill>
                  <a:srgbClr val="000000"/>
                </a:solidFill>
                <a:ea typeface="Verdana" pitchFamily="34" charset="0"/>
                <a:cs typeface="Verdana" pitchFamily="34" charset="0"/>
              </a:rPr>
            </a:br>
            <a:r>
              <a:rPr lang="it-IT" sz="3200" b="0" cap="none" dirty="0">
                <a:solidFill>
                  <a:srgbClr val="000000"/>
                </a:solidFill>
                <a:ea typeface="Verdana" pitchFamily="34" charset="0"/>
                <a:cs typeface="Verdana" pitchFamily="34" charset="0"/>
              </a:rPr>
              <a:t>-Il sé e l’altro</a:t>
            </a:r>
            <a:br>
              <a:rPr lang="it-IT" sz="3200" b="0" cap="none" dirty="0">
                <a:solidFill>
                  <a:srgbClr val="000000"/>
                </a:solidFill>
                <a:ea typeface="Verdana" pitchFamily="34" charset="0"/>
                <a:cs typeface="Verdana" pitchFamily="34" charset="0"/>
              </a:rPr>
            </a:br>
            <a:r>
              <a:rPr lang="it-IT" sz="3200" b="0" cap="none" dirty="0">
                <a:solidFill>
                  <a:srgbClr val="000000"/>
                </a:solidFill>
                <a:ea typeface="Verdana" pitchFamily="34" charset="0"/>
                <a:cs typeface="Verdana" pitchFamily="34" charset="0"/>
              </a:rPr>
              <a:t>-Il corpo e il movimento</a:t>
            </a:r>
            <a:br>
              <a:rPr lang="it-IT" sz="3200" b="0" cap="none" dirty="0">
                <a:solidFill>
                  <a:srgbClr val="000000"/>
                </a:solidFill>
                <a:ea typeface="Verdana" pitchFamily="34" charset="0"/>
                <a:cs typeface="Verdana" pitchFamily="34" charset="0"/>
              </a:rPr>
            </a:br>
            <a:r>
              <a:rPr lang="it-IT" sz="3200" b="0" cap="none" dirty="0">
                <a:solidFill>
                  <a:srgbClr val="000000"/>
                </a:solidFill>
                <a:ea typeface="Verdana" pitchFamily="34" charset="0"/>
                <a:cs typeface="Verdana" pitchFamily="34" charset="0"/>
              </a:rPr>
              <a:t>-Immagini, suoni e colori</a:t>
            </a:r>
            <a:br>
              <a:rPr lang="it-IT" sz="3200" b="0" cap="none" dirty="0">
                <a:solidFill>
                  <a:srgbClr val="000000"/>
                </a:solidFill>
                <a:ea typeface="Verdana" pitchFamily="34" charset="0"/>
                <a:cs typeface="Verdana" pitchFamily="34" charset="0"/>
              </a:rPr>
            </a:br>
            <a:r>
              <a:rPr lang="it-IT" sz="3200" b="0" cap="none" dirty="0">
                <a:solidFill>
                  <a:srgbClr val="000000"/>
                </a:solidFill>
                <a:ea typeface="Verdana" pitchFamily="34" charset="0"/>
                <a:cs typeface="Verdana" pitchFamily="34" charset="0"/>
              </a:rPr>
              <a:t>-I discorsi e le parole</a:t>
            </a:r>
            <a:br>
              <a:rPr lang="it-IT" sz="3200" b="0" cap="none" dirty="0">
                <a:solidFill>
                  <a:srgbClr val="000000"/>
                </a:solidFill>
                <a:ea typeface="Verdana" pitchFamily="34" charset="0"/>
                <a:cs typeface="Verdana" pitchFamily="34" charset="0"/>
              </a:rPr>
            </a:br>
            <a:r>
              <a:rPr lang="it-IT" sz="3200" b="0" cap="none" dirty="0">
                <a:solidFill>
                  <a:srgbClr val="000000"/>
                </a:solidFill>
                <a:ea typeface="Verdana" pitchFamily="34" charset="0"/>
                <a:cs typeface="Verdana" pitchFamily="34" charset="0"/>
              </a:rPr>
              <a:t>-La conoscenza del mondo</a:t>
            </a:r>
            <a:endParaRPr lang="it-IT" sz="3200" dirty="0"/>
          </a:p>
        </p:txBody>
      </p:sp>
    </p:spTree>
    <p:extLst>
      <p:ext uri="{BB962C8B-B14F-4D97-AF65-F5344CB8AC3E}">
        <p14:creationId xmlns:p14="http://schemas.microsoft.com/office/powerpoint/2010/main" val="118740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5.jpeg" descr="images">
            <a:extLst>
              <a:ext uri="{FF2B5EF4-FFF2-40B4-BE49-F238E27FC236}">
                <a16:creationId xmlns:a16="http://schemas.microsoft.com/office/drawing/2014/main" id="{6EE399FF-17A2-4FA8-9308-3BD24C092568}"/>
              </a:ext>
            </a:extLst>
          </p:cNvPr>
          <p:cNvPicPr/>
          <p:nvPr/>
        </p:nvPicPr>
        <p:blipFill>
          <a:blip r:embed="rId2" cstate="print"/>
          <a:stretch>
            <a:fillRect/>
          </a:stretch>
        </p:blipFill>
        <p:spPr>
          <a:xfrm>
            <a:off x="729448" y="2325757"/>
            <a:ext cx="2162839" cy="2357802"/>
          </a:xfrm>
          <a:prstGeom prst="rect">
            <a:avLst/>
          </a:prstGeom>
        </p:spPr>
      </p:pic>
      <p:graphicFrame>
        <p:nvGraphicFramePr>
          <p:cNvPr id="6" name="CasellaDiTesto 2">
            <a:extLst>
              <a:ext uri="{FF2B5EF4-FFF2-40B4-BE49-F238E27FC236}">
                <a16:creationId xmlns:a16="http://schemas.microsoft.com/office/drawing/2014/main" id="{AF403FB5-B1D4-4E76-A6B0-8343CAA51B36}"/>
              </a:ext>
            </a:extLst>
          </p:cNvPr>
          <p:cNvGraphicFramePr/>
          <p:nvPr>
            <p:extLst>
              <p:ext uri="{D42A27DB-BD31-4B8C-83A1-F6EECF244321}">
                <p14:modId xmlns:p14="http://schemas.microsoft.com/office/powerpoint/2010/main" val="3369025163"/>
              </p:ext>
            </p:extLst>
          </p:nvPr>
        </p:nvGraphicFramePr>
        <p:xfrm>
          <a:off x="2991678" y="1302026"/>
          <a:ext cx="8009697" cy="4921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a:extLst>
              <a:ext uri="{FF2B5EF4-FFF2-40B4-BE49-F238E27FC236}">
                <a16:creationId xmlns:a16="http://schemas.microsoft.com/office/drawing/2014/main" id="{24D7C750-3411-4A29-B373-D76854A47267}"/>
              </a:ext>
            </a:extLst>
          </p:cNvPr>
          <p:cNvSpPr txBox="1"/>
          <p:nvPr/>
        </p:nvSpPr>
        <p:spPr>
          <a:xfrm>
            <a:off x="638175" y="1501259"/>
            <a:ext cx="6096000" cy="523220"/>
          </a:xfrm>
          <a:prstGeom prst="rect">
            <a:avLst/>
          </a:prstGeom>
          <a:noFill/>
        </p:spPr>
        <p:txBody>
          <a:bodyPr wrap="square">
            <a:spAutoFit/>
          </a:bodyPr>
          <a:lstStyle/>
          <a:p>
            <a:pPr lvl="0"/>
            <a:r>
              <a:rPr lang="it-IT" sz="2800" b="1" dirty="0"/>
              <a:t>L’ORARIO SCOLASTICO</a:t>
            </a:r>
            <a:endParaRPr lang="it-IT" sz="2800" dirty="0"/>
          </a:p>
        </p:txBody>
      </p:sp>
    </p:spTree>
    <p:extLst>
      <p:ext uri="{BB962C8B-B14F-4D97-AF65-F5344CB8AC3E}">
        <p14:creationId xmlns:p14="http://schemas.microsoft.com/office/powerpoint/2010/main" val="301057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FDF833-8A25-42B6-B542-C4979B0D3551}"/>
              </a:ext>
            </a:extLst>
          </p:cNvPr>
          <p:cNvSpPr>
            <a:spLocks noGrp="1"/>
          </p:cNvSpPr>
          <p:nvPr>
            <p:ph type="title"/>
          </p:nvPr>
        </p:nvSpPr>
        <p:spPr>
          <a:xfrm>
            <a:off x="1295402" y="216673"/>
            <a:ext cx="9601196" cy="2546406"/>
          </a:xfrm>
        </p:spPr>
        <p:txBody>
          <a:bodyPr>
            <a:normAutofit/>
          </a:bodyPr>
          <a:lstStyle/>
          <a:p>
            <a:r>
              <a:rPr lang="it-IT" sz="3200" b="1" dirty="0">
                <a:latin typeface="Garamond (corpo)"/>
              </a:rPr>
              <a:t>ISCRIZIONI PORTALE ECIVIS                                  aperto dal 1 luglio al 31 agosto 2023</a:t>
            </a:r>
            <a:br>
              <a:rPr lang="it-IT" sz="3200" b="1" dirty="0">
                <a:latin typeface="Garamond (corpo)"/>
              </a:rPr>
            </a:br>
            <a:r>
              <a:rPr lang="it-IT" sz="2400" b="1" dirty="0">
                <a:highlight>
                  <a:srgbClr val="FFFF00"/>
                </a:highlight>
                <a:latin typeface="Garamond (corpo)"/>
              </a:rPr>
              <a:t>In home page del portale sono pubblicate tutte le informazioni.</a:t>
            </a:r>
            <a:br>
              <a:rPr lang="it-IT" sz="2400" b="1" dirty="0">
                <a:highlight>
                  <a:srgbClr val="FFFF00"/>
                </a:highlight>
                <a:latin typeface="Garamond (corpo)"/>
              </a:rPr>
            </a:br>
            <a:r>
              <a:rPr lang="it-IT" sz="2400" b="1" dirty="0">
                <a:highlight>
                  <a:srgbClr val="00FFFF"/>
                </a:highlight>
                <a:latin typeface="Garamond (corpo)"/>
              </a:rPr>
              <a:t>Si può accedere al portale con SPID </a:t>
            </a:r>
          </a:p>
        </p:txBody>
      </p:sp>
      <p:sp>
        <p:nvSpPr>
          <p:cNvPr id="3" name="Segnaposto contenuto 2">
            <a:extLst>
              <a:ext uri="{FF2B5EF4-FFF2-40B4-BE49-F238E27FC236}">
                <a16:creationId xmlns:a16="http://schemas.microsoft.com/office/drawing/2014/main" id="{7FD7FCD9-964B-4986-87BC-7B0587485AC7}"/>
              </a:ext>
            </a:extLst>
          </p:cNvPr>
          <p:cNvSpPr>
            <a:spLocks noGrp="1"/>
          </p:cNvSpPr>
          <p:nvPr>
            <p:ph sz="half" idx="1"/>
          </p:nvPr>
        </p:nvSpPr>
        <p:spPr>
          <a:xfrm>
            <a:off x="1292353" y="2870423"/>
            <a:ext cx="4718304" cy="3403158"/>
          </a:xfrm>
        </p:spPr>
        <p:txBody>
          <a:bodyPr>
            <a:normAutofit fontScale="25000" lnSpcReduction="20000"/>
          </a:bodyPr>
          <a:lstStyle/>
          <a:p>
            <a:pPr marL="0" indent="0" algn="ctr">
              <a:buNone/>
            </a:pPr>
            <a:r>
              <a:rPr lang="it-IT" sz="8000" b="1" u="sng" dirty="0"/>
              <a:t>ISCRIZIONE SERVIZIO MENSA</a:t>
            </a:r>
          </a:p>
          <a:p>
            <a:pPr marL="0" indent="0" algn="just">
              <a:buNone/>
            </a:pPr>
            <a:r>
              <a:rPr lang="it-IT" sz="7200" dirty="0"/>
              <a:t>Deve essere fatta sul portale </a:t>
            </a:r>
            <a:r>
              <a:rPr lang="it-IT" sz="7200" b="1" dirty="0" err="1"/>
              <a:t>ecivis</a:t>
            </a:r>
            <a:r>
              <a:rPr lang="it-IT" sz="7200" dirty="0"/>
              <a:t>, registrando il genitore se è il primo accesso o se già si arriva dal Nido comunale rinnovando l'iscrizione ogni anno scolastico. </a:t>
            </a:r>
          </a:p>
          <a:p>
            <a:pPr marL="0" indent="0" algn="just">
              <a:buNone/>
            </a:pPr>
            <a:r>
              <a:rPr lang="it-IT" sz="7200" dirty="0"/>
              <a:t>Dopo l'istruttoria da parte della ditta di Ristorazione Scolastica, all'indirizzo email indicato sul modulo di iscrizione, riceveranno una email con indicate le modalità di pagamento, una USERNAME che non deve essere variata ed una PASSWORD generata da sistema che va cambiata al primo accesso per accedere al portale ed effettuare tutte le verifiche di addebiti pasti e situazione a debito o/a credito;</a:t>
            </a:r>
          </a:p>
        </p:txBody>
      </p:sp>
      <p:sp>
        <p:nvSpPr>
          <p:cNvPr id="4" name="Segnaposto contenuto 3">
            <a:extLst>
              <a:ext uri="{FF2B5EF4-FFF2-40B4-BE49-F238E27FC236}">
                <a16:creationId xmlns:a16="http://schemas.microsoft.com/office/drawing/2014/main" id="{45612394-7693-4834-8CA9-1A702BDEF18D}"/>
              </a:ext>
            </a:extLst>
          </p:cNvPr>
          <p:cNvSpPr>
            <a:spLocks noGrp="1"/>
          </p:cNvSpPr>
          <p:nvPr>
            <p:ph sz="half" idx="2"/>
          </p:nvPr>
        </p:nvSpPr>
        <p:spPr>
          <a:xfrm>
            <a:off x="6178294" y="2914228"/>
            <a:ext cx="4718304" cy="3315548"/>
          </a:xfrm>
        </p:spPr>
        <p:txBody>
          <a:bodyPr>
            <a:normAutofit fontScale="25000" lnSpcReduction="20000"/>
          </a:bodyPr>
          <a:lstStyle/>
          <a:p>
            <a:pPr marL="0" indent="0">
              <a:buNone/>
            </a:pPr>
            <a:r>
              <a:rPr lang="it-IT" sz="8000" b="1" u="sng" dirty="0"/>
              <a:t>ISCRIZIONI SERVIZI SCOLASTICI</a:t>
            </a:r>
          </a:p>
          <a:p>
            <a:pPr marL="0" indent="0">
              <a:buNone/>
            </a:pPr>
            <a:r>
              <a:rPr lang="it-IT" sz="8000" b="1" u="sng" dirty="0"/>
              <a:t>DI  PRE E POST SCUOLA</a:t>
            </a:r>
          </a:p>
          <a:p>
            <a:pPr marL="0" indent="0" algn="just">
              <a:buNone/>
            </a:pPr>
            <a:r>
              <a:rPr lang="it-IT" sz="8000" dirty="0"/>
              <a:t>Deve essere fatta sul portale </a:t>
            </a:r>
            <a:r>
              <a:rPr lang="it-IT" sz="8000" b="1" dirty="0" err="1"/>
              <a:t>ecivis</a:t>
            </a:r>
            <a:r>
              <a:rPr lang="it-IT" sz="8000" dirty="0"/>
              <a:t> e successivamente il Servizio Attività Educative e Scolastiche provvederà ad emettere AVVISO DI PAGAMENTO a mezzo </a:t>
            </a:r>
            <a:r>
              <a:rPr lang="it-IT" sz="8000" dirty="0" err="1"/>
              <a:t>pagoPA</a:t>
            </a:r>
            <a:r>
              <a:rPr lang="it-IT" sz="8000" dirty="0"/>
              <a:t>.</a:t>
            </a:r>
          </a:p>
        </p:txBody>
      </p:sp>
    </p:spTree>
    <p:extLst>
      <p:ext uri="{BB962C8B-B14F-4D97-AF65-F5344CB8AC3E}">
        <p14:creationId xmlns:p14="http://schemas.microsoft.com/office/powerpoint/2010/main" val="272136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AF03576-3400-46E3-AABA-9DBBF270CE10}"/>
              </a:ext>
            </a:extLst>
          </p:cNvPr>
          <p:cNvSpPr txBox="1"/>
          <p:nvPr/>
        </p:nvSpPr>
        <p:spPr>
          <a:xfrm>
            <a:off x="562607" y="1083484"/>
            <a:ext cx="4915792" cy="673460"/>
          </a:xfrm>
          <a:prstGeom prst="rect">
            <a:avLst/>
          </a:prstGeom>
        </p:spPr>
        <p:txBody>
          <a:bodyPr vert="horz" lIns="91440" tIns="45720" rIns="91440" bIns="45720" rtlCol="0" anchor="ctr">
            <a:normAutofit fontScale="77500" lnSpcReduction="20000"/>
          </a:bodyPr>
          <a:lstStyle/>
          <a:p>
            <a:pPr>
              <a:lnSpc>
                <a:spcPct val="90000"/>
              </a:lnSpc>
              <a:spcBef>
                <a:spcPct val="0"/>
              </a:spcBef>
              <a:spcAft>
                <a:spcPts val="600"/>
              </a:spcAft>
            </a:pPr>
            <a:r>
              <a:rPr lang="en-US" sz="3600" b="1" dirty="0">
                <a:ea typeface="+mj-ea"/>
                <a:cs typeface="+mj-cs"/>
              </a:rPr>
              <a:t>LA GIORNATA A SCUOLA</a:t>
            </a:r>
          </a:p>
        </p:txBody>
      </p:sp>
      <p:sp>
        <p:nvSpPr>
          <p:cNvPr id="5" name="CasellaDiTesto 4">
            <a:extLst>
              <a:ext uri="{FF2B5EF4-FFF2-40B4-BE49-F238E27FC236}">
                <a16:creationId xmlns:a16="http://schemas.microsoft.com/office/drawing/2014/main" id="{B5522944-EF78-4B7F-8B24-A0BF488940D2}"/>
              </a:ext>
            </a:extLst>
          </p:cNvPr>
          <p:cNvSpPr txBox="1"/>
          <p:nvPr/>
        </p:nvSpPr>
        <p:spPr>
          <a:xfrm>
            <a:off x="464254" y="3891852"/>
            <a:ext cx="6452054" cy="2139047"/>
          </a:xfrm>
          <a:prstGeom prst="rect">
            <a:avLst/>
          </a:prstGeom>
        </p:spPr>
        <p:txBody>
          <a:bodyPr vert="horz" lIns="91440" tIns="45720" rIns="91440" bIns="45720" rtlCol="0" anchor="ctr">
            <a:noAutofit/>
          </a:bodyPr>
          <a:lstStyle/>
          <a:p>
            <a:pPr>
              <a:lnSpc>
                <a:spcPct val="90000"/>
              </a:lnSpc>
              <a:spcAft>
                <a:spcPts val="600"/>
              </a:spcAft>
            </a:pPr>
            <a:r>
              <a:rPr lang="en-US" dirty="0"/>
              <a:t>DIAMO IL VIA AI LABORATORI DEL POMERIGGIO</a:t>
            </a:r>
          </a:p>
          <a:p>
            <a:pPr>
              <a:lnSpc>
                <a:spcPct val="90000"/>
              </a:lnSpc>
              <a:spcAft>
                <a:spcPts val="600"/>
              </a:spcAft>
            </a:pPr>
            <a:r>
              <a:rPr lang="en-US" dirty="0"/>
              <a:t>RITORNIAMO IN CLASSE E CI PREPARIAMO PER ANDARE A CASA</a:t>
            </a:r>
          </a:p>
        </p:txBody>
      </p:sp>
      <p:pic>
        <p:nvPicPr>
          <p:cNvPr id="10" name="image30.jpeg">
            <a:extLst>
              <a:ext uri="{FF2B5EF4-FFF2-40B4-BE49-F238E27FC236}">
                <a16:creationId xmlns:a16="http://schemas.microsoft.com/office/drawing/2014/main" id="{DC4EEEE2-546C-4521-8465-B1C494C6AF51}"/>
              </a:ext>
            </a:extLst>
          </p:cNvPr>
          <p:cNvPicPr/>
          <p:nvPr/>
        </p:nvPicPr>
        <p:blipFill rotWithShape="1">
          <a:blip r:embed="rId2" cstate="print"/>
          <a:srcRect t="5754" r="2" b="3125"/>
          <a:stretch/>
        </p:blipFill>
        <p:spPr>
          <a:xfrm>
            <a:off x="7391400" y="2019300"/>
            <a:ext cx="3838575" cy="3541682"/>
          </a:xfrm>
          <a:prstGeom prst="rect">
            <a:avLst/>
          </a:prstGeom>
        </p:spPr>
      </p:pic>
      <p:sp>
        <p:nvSpPr>
          <p:cNvPr id="9" name="CasellaDiTesto 8">
            <a:extLst>
              <a:ext uri="{FF2B5EF4-FFF2-40B4-BE49-F238E27FC236}">
                <a16:creationId xmlns:a16="http://schemas.microsoft.com/office/drawing/2014/main" id="{97535BDB-BED6-449E-8647-0D3859F44FD9}"/>
              </a:ext>
            </a:extLst>
          </p:cNvPr>
          <p:cNvSpPr txBox="1"/>
          <p:nvPr/>
        </p:nvSpPr>
        <p:spPr>
          <a:xfrm>
            <a:off x="464254" y="1756945"/>
            <a:ext cx="6708071" cy="2139047"/>
          </a:xfrm>
          <a:prstGeom prst="rect">
            <a:avLst/>
          </a:prstGeom>
          <a:noFill/>
        </p:spPr>
        <p:txBody>
          <a:bodyPr wrap="square">
            <a:spAutoFit/>
          </a:bodyPr>
          <a:lstStyle/>
          <a:p>
            <a:pPr>
              <a:spcAft>
                <a:spcPts val="600"/>
              </a:spcAft>
            </a:pPr>
            <a:r>
              <a:rPr lang="it-IT" dirty="0"/>
              <a:t>ACCOGLIENZA IN CLASSE</a:t>
            </a:r>
          </a:p>
          <a:p>
            <a:pPr>
              <a:spcAft>
                <a:spcPts val="600"/>
              </a:spcAft>
            </a:pPr>
            <a:r>
              <a:rPr lang="it-IT" dirty="0"/>
              <a:t>CI RITROVIAMO INSIEME: IL GIOCO LIBERO E IL CIRCLE </a:t>
            </a:r>
          </a:p>
          <a:p>
            <a:pPr>
              <a:spcAft>
                <a:spcPts val="600"/>
              </a:spcAft>
            </a:pPr>
            <a:r>
              <a:rPr lang="it-IT" dirty="0"/>
              <a:t>TIME  -  LA MERENDA</a:t>
            </a:r>
          </a:p>
          <a:p>
            <a:pPr>
              <a:spcAft>
                <a:spcPts val="600"/>
              </a:spcAft>
            </a:pPr>
            <a:r>
              <a:rPr lang="it-IT" dirty="0"/>
              <a:t>LE ATTIVITA’ DIDATTICHE - I LABORATORI</a:t>
            </a:r>
          </a:p>
          <a:p>
            <a:pPr>
              <a:spcAft>
                <a:spcPts val="600"/>
              </a:spcAft>
            </a:pPr>
            <a:r>
              <a:rPr lang="it-IT" dirty="0"/>
              <a:t>PREPARIAMOCI  PER IL PRANZO CON LE BUONE ABITUDINI</a:t>
            </a:r>
          </a:p>
          <a:p>
            <a:pPr>
              <a:spcAft>
                <a:spcPts val="600"/>
              </a:spcAft>
            </a:pPr>
            <a:r>
              <a:rPr lang="it-IT" dirty="0"/>
              <a:t>CI RITROVIAMO NEGLI SPAZI COMUNI CON AMICI DIVERSI</a:t>
            </a:r>
          </a:p>
        </p:txBody>
      </p:sp>
    </p:spTree>
    <p:extLst>
      <p:ext uri="{BB962C8B-B14F-4D97-AF65-F5344CB8AC3E}">
        <p14:creationId xmlns:p14="http://schemas.microsoft.com/office/powerpoint/2010/main" val="982028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4">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12BCDFF4-95B6-48B4-95BD-0F01561D904E}"/>
              </a:ext>
            </a:extLst>
          </p:cNvPr>
          <p:cNvSpPr>
            <a:spLocks noGrp="1"/>
          </p:cNvSpPr>
          <p:nvPr>
            <p:ph type="ctrTitle"/>
          </p:nvPr>
        </p:nvSpPr>
        <p:spPr>
          <a:xfrm>
            <a:off x="6389177" y="1092201"/>
            <a:ext cx="4976494" cy="3845560"/>
          </a:xfrm>
          <a:noFill/>
        </p:spPr>
        <p:txBody>
          <a:bodyPr>
            <a:normAutofit/>
          </a:bodyPr>
          <a:lstStyle/>
          <a:p>
            <a:pPr marL="457200" marR="177165" algn="l">
              <a:lnSpc>
                <a:spcPct val="90000"/>
              </a:lnSpc>
              <a:spcBef>
                <a:spcPts val="5"/>
              </a:spcBef>
              <a:spcAft>
                <a:spcPts val="0"/>
              </a:spcAft>
            </a:pPr>
            <a:r>
              <a:rPr lang="it-IT" sz="1800" dirty="0">
                <a:effectLst/>
                <a:latin typeface="+mn-lt"/>
                <a:ea typeface="Arial" panose="020B0604020202020204" pitchFamily="34" charset="0"/>
              </a:rPr>
              <a:t>Nel contesto dell’accoglienza la relazione che si crea tra l’educatrice e il bambino riveste un’importanza fondamentale, ponendosi come figura di riferimento, il docente favorisce il graduale distacco del bambino dai genitori attraverso la</a:t>
            </a:r>
            <a:r>
              <a:rPr lang="it-IT" sz="1800" dirty="0">
                <a:effectLst/>
                <a:latin typeface="+mn-lt"/>
                <a:ea typeface="Symbol" panose="05050102010706020507" pitchFamily="18" charset="2"/>
                <a:cs typeface="Symbol" panose="05050102010706020507" pitchFamily="18" charset="2"/>
              </a:rPr>
              <a:t> predisposizione di un ambiente sereno e ricco di stimoli.</a:t>
            </a:r>
            <a:br>
              <a:rPr lang="it-IT" sz="1800" dirty="0">
                <a:effectLst/>
                <a:latin typeface="+mn-lt"/>
                <a:ea typeface="Symbol" panose="05050102010706020507" pitchFamily="18" charset="2"/>
                <a:cs typeface="Symbol" panose="05050102010706020507" pitchFamily="18" charset="2"/>
              </a:rPr>
            </a:br>
            <a:r>
              <a:rPr lang="it-IT" sz="1800" dirty="0">
                <a:effectLst/>
                <a:latin typeface="+mn-lt"/>
                <a:ea typeface="Symbol" panose="05050102010706020507" pitchFamily="18" charset="2"/>
                <a:cs typeface="Symbol" panose="05050102010706020507" pitchFamily="18" charset="2"/>
              </a:rPr>
              <a:t>L’organizzazione dello spazio con materiali e giochi individuali e collettivi che lo invoglia a scoprire la sezione,</a:t>
            </a:r>
            <a:r>
              <a:rPr lang="it-IT" sz="1800" dirty="0">
                <a:latin typeface="+mn-lt"/>
                <a:ea typeface="Symbol" panose="05050102010706020507" pitchFamily="18" charset="2"/>
                <a:cs typeface="Symbol" panose="05050102010706020507" pitchFamily="18" charset="2"/>
              </a:rPr>
              <a:t> l</a:t>
            </a:r>
            <a:r>
              <a:rPr lang="it-IT" sz="1800" dirty="0">
                <a:effectLst/>
                <a:latin typeface="+mn-lt"/>
                <a:ea typeface="Symbol" panose="05050102010706020507" pitchFamily="18" charset="2"/>
                <a:cs typeface="Symbol" panose="05050102010706020507" pitchFamily="18" charset="2"/>
              </a:rPr>
              <a:t>’ascolto affettuoso ai suoi</a:t>
            </a:r>
            <a:r>
              <a:rPr lang="it-IT" sz="1800" spc="-45" dirty="0">
                <a:effectLst/>
                <a:latin typeface="+mn-lt"/>
                <a:ea typeface="Symbol" panose="05050102010706020507" pitchFamily="18" charset="2"/>
                <a:cs typeface="Symbol" panose="05050102010706020507" pitchFamily="18" charset="2"/>
              </a:rPr>
              <a:t> </a:t>
            </a:r>
            <a:r>
              <a:rPr lang="it-IT" sz="1800" dirty="0">
                <a:effectLst/>
                <a:latin typeface="+mn-lt"/>
                <a:ea typeface="Symbol" panose="05050102010706020507" pitchFamily="18" charset="2"/>
                <a:cs typeface="Symbol" panose="05050102010706020507" pitchFamily="18" charset="2"/>
              </a:rPr>
              <a:t>messaggi.</a:t>
            </a:r>
            <a:br>
              <a:rPr lang="it-IT" sz="1800" dirty="0">
                <a:effectLst/>
                <a:latin typeface="+mn-lt"/>
                <a:ea typeface="Symbol" panose="05050102010706020507" pitchFamily="18" charset="2"/>
                <a:cs typeface="Symbol" panose="05050102010706020507" pitchFamily="18" charset="2"/>
              </a:rPr>
            </a:br>
            <a:r>
              <a:rPr lang="it-IT" sz="1400" dirty="0">
                <a:effectLst/>
                <a:latin typeface="Arial" panose="020B0604020202020204" pitchFamily="34" charset="0"/>
                <a:ea typeface="Arial" panose="020B0604020202020204" pitchFamily="34" charset="0"/>
              </a:rPr>
              <a:t> </a:t>
            </a:r>
            <a:br>
              <a:rPr lang="it-IT" sz="1400" dirty="0">
                <a:effectLst/>
                <a:latin typeface="Arial" panose="020B0604020202020204" pitchFamily="34" charset="0"/>
                <a:ea typeface="Arial" panose="020B0604020202020204" pitchFamily="34" charset="0"/>
              </a:rPr>
            </a:br>
            <a:endParaRPr lang="it-IT" sz="1400" dirty="0"/>
          </a:p>
        </p:txBody>
      </p:sp>
      <p:sp>
        <p:nvSpPr>
          <p:cNvPr id="23" name="Rectangle 26">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8203F114-0F53-45C5-A54D-1998465AE80C}"/>
              </a:ext>
            </a:extLst>
          </p:cNvPr>
          <p:cNvSpPr>
            <a:spLocks noGrp="1"/>
          </p:cNvSpPr>
          <p:nvPr>
            <p:ph type="subTitle" idx="1"/>
          </p:nvPr>
        </p:nvSpPr>
        <p:spPr>
          <a:xfrm>
            <a:off x="640078" y="544091"/>
            <a:ext cx="10725593" cy="1933463"/>
          </a:xfrm>
        </p:spPr>
        <p:txBody>
          <a:bodyPr>
            <a:normAutofit/>
          </a:bodyPr>
          <a:lstStyle/>
          <a:p>
            <a:r>
              <a:rPr lang="it-IT" sz="2800" b="1" i="1" dirty="0">
                <a:solidFill>
                  <a:srgbClr val="FF0000"/>
                </a:solidFill>
                <a:latin typeface="+mj-lt"/>
              </a:rPr>
              <a:t>IL PIANO DELL’OFFERTA FORMATIVA</a:t>
            </a:r>
          </a:p>
          <a:p>
            <a:pPr algn="l"/>
            <a:r>
              <a:rPr lang="it-IT" b="1" i="1" dirty="0">
                <a:solidFill>
                  <a:srgbClr val="FF0000"/>
                </a:solidFill>
                <a:latin typeface="+mj-lt"/>
              </a:rPr>
              <a:t>             </a:t>
            </a:r>
            <a:r>
              <a:rPr lang="it-IT" b="1" dirty="0"/>
              <a:t>LABORATORIO ACCOGLIENZA</a:t>
            </a:r>
          </a:p>
        </p:txBody>
      </p:sp>
      <p:pic>
        <p:nvPicPr>
          <p:cNvPr id="20" name="image26.jpeg">
            <a:extLst>
              <a:ext uri="{FF2B5EF4-FFF2-40B4-BE49-F238E27FC236}">
                <a16:creationId xmlns:a16="http://schemas.microsoft.com/office/drawing/2014/main" id="{AA14AE20-8501-42F7-AFCD-0F4392E3ED65}"/>
              </a:ext>
            </a:extLst>
          </p:cNvPr>
          <p:cNvPicPr/>
          <p:nvPr/>
        </p:nvPicPr>
        <p:blipFill>
          <a:blip r:embed="rId3" cstate="print"/>
          <a:stretch>
            <a:fillRect/>
          </a:stretch>
        </p:blipFill>
        <p:spPr>
          <a:xfrm>
            <a:off x="1412683" y="2295856"/>
            <a:ext cx="4348925" cy="2087484"/>
          </a:xfrm>
          <a:prstGeom prst="rect">
            <a:avLst/>
          </a:prstGeom>
        </p:spPr>
      </p:pic>
      <p:cxnSp>
        <p:nvCxnSpPr>
          <p:cNvPr id="24" name="Straight Connector 28">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73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8857037C-B147-462B-B279-42854CEACFF3}"/>
              </a:ext>
            </a:extLst>
          </p:cNvPr>
          <p:cNvSpPr>
            <a:spLocks noGrp="1"/>
          </p:cNvSpPr>
          <p:nvPr>
            <p:ph type="ctrTitle"/>
          </p:nvPr>
        </p:nvSpPr>
        <p:spPr>
          <a:xfrm>
            <a:off x="6658545" y="2679155"/>
            <a:ext cx="4538526" cy="2345264"/>
          </a:xfrm>
        </p:spPr>
        <p:txBody>
          <a:bodyPr>
            <a:normAutofit fontScale="90000"/>
          </a:bodyPr>
          <a:lstStyle/>
          <a:p>
            <a:pPr algn="l">
              <a:lnSpc>
                <a:spcPct val="90000"/>
              </a:lnSpc>
            </a:pPr>
            <a:br>
              <a:rPr lang="it-IT" sz="1400" dirty="0"/>
            </a:br>
            <a:r>
              <a:rPr lang="it-IT" sz="2000" dirty="0">
                <a:effectLst/>
                <a:latin typeface="+mn-lt"/>
                <a:ea typeface="Arial" panose="020B0604020202020204" pitchFamily="34" charset="0"/>
              </a:rPr>
              <a:t>Lo yoga per i bambini deve essere prima di tutto gioco e movimento sano. Yoga non significa solo proporre esercizi di meditazione e rilassamento; </a:t>
            </a:r>
            <a:br>
              <a:rPr lang="it-IT" sz="2000" dirty="0">
                <a:effectLst/>
                <a:latin typeface="+mn-lt"/>
                <a:ea typeface="Arial" panose="020B0604020202020204" pitchFamily="34" charset="0"/>
              </a:rPr>
            </a:br>
            <a:r>
              <a:rPr lang="it-IT" sz="2000" dirty="0">
                <a:effectLst/>
                <a:latin typeface="+mn-lt"/>
                <a:ea typeface="Arial" panose="020B0604020202020204" pitchFamily="34" charset="0"/>
              </a:rPr>
              <a:t>in questo contesto si compie un percorso in cui si propongono attività legate al gioco di squadra, di coppia, ascolto di musica, racconti di storie, momenti dedicati all’arte e alle emozioni oltre a esercizi e giochi per il rilassamento.</a:t>
            </a:r>
            <a:br>
              <a:rPr lang="it-IT" sz="2000" dirty="0">
                <a:effectLst/>
                <a:latin typeface="+mn-lt"/>
                <a:ea typeface="Arial" panose="020B0604020202020204" pitchFamily="34" charset="0"/>
              </a:rPr>
            </a:br>
            <a:endParaRPr lang="it-IT" sz="2000" dirty="0">
              <a:latin typeface="+mn-lt"/>
            </a:endParaRPr>
          </a:p>
        </p:txBody>
      </p:sp>
      <p:sp>
        <p:nvSpPr>
          <p:cNvPr id="34" name="Rectangle 33">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C1D9A2C4-A264-4C52-8B7B-21BE187A326C}"/>
              </a:ext>
            </a:extLst>
          </p:cNvPr>
          <p:cNvSpPr>
            <a:spLocks noGrp="1"/>
          </p:cNvSpPr>
          <p:nvPr>
            <p:ph type="subTitle" idx="1"/>
          </p:nvPr>
        </p:nvSpPr>
        <p:spPr>
          <a:xfrm>
            <a:off x="-168149" y="605361"/>
            <a:ext cx="7498079" cy="770470"/>
          </a:xfrm>
        </p:spPr>
        <p:txBody>
          <a:bodyPr>
            <a:normAutofit/>
          </a:bodyPr>
          <a:lstStyle/>
          <a:p>
            <a:r>
              <a:rPr lang="it-IT" b="1" dirty="0"/>
              <a:t>PROGETTO YOGA       </a:t>
            </a:r>
            <a:r>
              <a:rPr lang="it-IT" dirty="0"/>
              <a:t>bambine/i 3-4-5-anni</a:t>
            </a:r>
            <a:endParaRPr lang="it-IT" b="1" dirty="0"/>
          </a:p>
        </p:txBody>
      </p:sp>
      <p:pic>
        <p:nvPicPr>
          <p:cNvPr id="9" name="image32.png" descr="Risultati immagini per disegni bambini che fanno yoga">
            <a:extLst>
              <a:ext uri="{FF2B5EF4-FFF2-40B4-BE49-F238E27FC236}">
                <a16:creationId xmlns:a16="http://schemas.microsoft.com/office/drawing/2014/main" id="{02DA105A-68A3-46C7-98A0-C6BBD222A5A7}"/>
              </a:ext>
            </a:extLst>
          </p:cNvPr>
          <p:cNvPicPr/>
          <p:nvPr/>
        </p:nvPicPr>
        <p:blipFill>
          <a:blip r:embed="rId3" cstate="print"/>
          <a:stretch>
            <a:fillRect/>
          </a:stretch>
        </p:blipFill>
        <p:spPr>
          <a:xfrm>
            <a:off x="1735365" y="1962060"/>
            <a:ext cx="3826651" cy="2932094"/>
          </a:xfrm>
          <a:prstGeom prst="rect">
            <a:avLst/>
          </a:prstGeom>
        </p:spPr>
      </p:pic>
      <p:cxnSp>
        <p:nvCxnSpPr>
          <p:cNvPr id="36" name="Straight Connector 35">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10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83CC74B-9264-491A-863F-C4BB37CA2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8857037C-B147-462B-B279-42854CEACFF3}"/>
              </a:ext>
            </a:extLst>
          </p:cNvPr>
          <p:cNvSpPr>
            <a:spLocks noGrp="1"/>
          </p:cNvSpPr>
          <p:nvPr>
            <p:ph type="ctrTitle"/>
          </p:nvPr>
        </p:nvSpPr>
        <p:spPr>
          <a:xfrm>
            <a:off x="6590647" y="2430677"/>
            <a:ext cx="4538526" cy="2345264"/>
          </a:xfrm>
        </p:spPr>
        <p:txBody>
          <a:bodyPr>
            <a:normAutofit fontScale="90000"/>
          </a:bodyPr>
          <a:lstStyle/>
          <a:p>
            <a:pPr algn="just">
              <a:lnSpc>
                <a:spcPct val="90000"/>
              </a:lnSpc>
            </a:pPr>
            <a:r>
              <a:rPr lang="it-IT" sz="1800" dirty="0">
                <a:effectLst/>
                <a:latin typeface="Arial" panose="020B0604020202020204" pitchFamily="34" charset="0"/>
                <a:ea typeface="Calibri" panose="020F0502020204030204" pitchFamily="34" charset="0"/>
                <a:cs typeface="Times New Roman" panose="02020603050405020304" pitchFamily="18" charset="0"/>
              </a:rPr>
              <a:t>Si vuole offrire al bambino uno spazio di movimento danzato e di parola che sa coinvolgere il bambino nella sua globalità,</a:t>
            </a:r>
            <a:br>
              <a:rPr lang="it-IT" sz="1800" dirty="0">
                <a:effectLst/>
                <a:latin typeface="Arial" panose="020B0604020202020204" pitchFamily="34" charset="0"/>
                <a:ea typeface="Calibri" panose="020F0502020204030204" pitchFamily="34" charset="0"/>
                <a:cs typeface="Times New Roman" panose="02020603050405020304" pitchFamily="18" charset="0"/>
              </a:rPr>
            </a:br>
            <a:br>
              <a:rPr lang="it-IT" sz="1800" dirty="0">
                <a:effectLst/>
                <a:latin typeface="Arial" panose="020B0604020202020204" pitchFamily="34" charset="0"/>
                <a:ea typeface="Calibri" panose="020F0502020204030204" pitchFamily="34" charset="0"/>
                <a:cs typeface="Times New Roman" panose="02020603050405020304" pitchFamily="18" charset="0"/>
              </a:rPr>
            </a:br>
            <a:r>
              <a:rPr lang="it-IT" sz="1800" dirty="0">
                <a:effectLst/>
                <a:latin typeface="Arial" panose="020B0604020202020204" pitchFamily="34" charset="0"/>
                <a:ea typeface="Calibri" panose="020F0502020204030204" pitchFamily="34" charset="0"/>
                <a:cs typeface="Times New Roman" panose="02020603050405020304" pitchFamily="18" charset="0"/>
              </a:rPr>
              <a:t> mettendo insieme il livello corporeo- emotivo- cognitivo-relazionale. Il tema narrativo portante sarà sulle emozioni, con riferimento a libri scelti e concordati con le insegnanti.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2000" dirty="0">
              <a:latin typeface="+mn-lt"/>
            </a:endParaRPr>
          </a:p>
        </p:txBody>
      </p:sp>
      <p:sp>
        <p:nvSpPr>
          <p:cNvPr id="34" name="Rectangle 33">
            <a:extLst>
              <a:ext uri="{FF2B5EF4-FFF2-40B4-BE49-F238E27FC236}">
                <a16:creationId xmlns:a16="http://schemas.microsoft.com/office/drawing/2014/main" id="{EA2FDD84-DF8E-4A11-A99D-A1BA5845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C1D9A2C4-A264-4C52-8B7B-21BE187A326C}"/>
              </a:ext>
            </a:extLst>
          </p:cNvPr>
          <p:cNvSpPr>
            <a:spLocks noGrp="1"/>
          </p:cNvSpPr>
          <p:nvPr>
            <p:ph type="subTitle" idx="1"/>
          </p:nvPr>
        </p:nvSpPr>
        <p:spPr>
          <a:xfrm>
            <a:off x="373712" y="605361"/>
            <a:ext cx="9078401" cy="770470"/>
          </a:xfrm>
        </p:spPr>
        <p:txBody>
          <a:bodyPr>
            <a:normAutofit/>
          </a:bodyPr>
          <a:lstStyle/>
          <a:p>
            <a:r>
              <a:rPr lang="it-IT" b="1" dirty="0"/>
              <a:t>PROGETTO I COLORI DELLE EMOZIONI   </a:t>
            </a:r>
            <a:r>
              <a:rPr lang="it-IT" dirty="0"/>
              <a:t>bambine/i 3- 4-5 anni</a:t>
            </a:r>
            <a:endParaRPr lang="it-IT" b="1" dirty="0"/>
          </a:p>
        </p:txBody>
      </p:sp>
      <p:cxnSp>
        <p:nvCxnSpPr>
          <p:cNvPr id="36" name="Straight Connector 35">
            <a:extLst>
              <a:ext uri="{FF2B5EF4-FFF2-40B4-BE49-F238E27FC236}">
                <a16:creationId xmlns:a16="http://schemas.microsoft.com/office/drawing/2014/main" id="{6409CEAD-DD30-4A84-8D22-B652680401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pic>
        <p:nvPicPr>
          <p:cNvPr id="2052" name="Picture 4">
            <a:extLst>
              <a:ext uri="{FF2B5EF4-FFF2-40B4-BE49-F238E27FC236}">
                <a16:creationId xmlns:a16="http://schemas.microsoft.com/office/drawing/2014/main" id="{1C8F4005-824C-D8D4-88E1-86B92B0E8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514" y="1571908"/>
            <a:ext cx="4760754" cy="355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14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380</TotalTime>
  <Words>1987</Words>
  <Application>Microsoft Office PowerPoint</Application>
  <PresentationFormat>Widescreen</PresentationFormat>
  <Paragraphs>98</Paragraphs>
  <Slides>29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Arial</vt:lpstr>
      <vt:lpstr>Calibri</vt:lpstr>
      <vt:lpstr>Garamond</vt:lpstr>
      <vt:lpstr>Garamond (corpo)</vt:lpstr>
      <vt:lpstr>Organico</vt:lpstr>
      <vt:lpstr>Presentazione standard di PowerPoint</vt:lpstr>
      <vt:lpstr>CHI SIAMO</vt:lpstr>
      <vt:lpstr>Presentazione standard di PowerPoint</vt:lpstr>
      <vt:lpstr>Presentazione standard di PowerPoint</vt:lpstr>
      <vt:lpstr>ISCRIZIONI PORTALE ECIVIS                                  aperto dal 1 luglio al 31 agosto 2023 In home page del portale sono pubblicate tutte le informazioni. Si può accedere al portale con SPID </vt:lpstr>
      <vt:lpstr>Presentazione standard di PowerPoint</vt:lpstr>
      <vt:lpstr>Nel contesto dell’accoglienza la relazione che si crea tra l’educatrice e il bambino riveste un’importanza fondamentale, ponendosi come figura di riferimento, il docente favorisce il graduale distacco del bambino dai genitori attraverso la predisposizione di un ambiente sereno e ricco di stimoli. L’organizzazione dello spazio con materiali e giochi individuali e collettivi che lo invoglia a scoprire la sezione, l’ascolto affettuoso ai suoi messaggi.   </vt:lpstr>
      <vt:lpstr> Lo yoga per i bambini deve essere prima di tutto gioco e movimento sano. Yoga non significa solo proporre esercizi di meditazione e rilassamento;  in questo contesto si compie un percorso in cui si propongono attività legate al gioco di squadra, di coppia, ascolto di musica, racconti di storie, momenti dedicati all’arte e alle emozioni oltre a esercizi e giochi per il rilassamento. </vt:lpstr>
      <vt:lpstr>Si vuole offrire al bambino uno spazio di movimento danzato e di parola che sa coinvolgere il bambino nella sua globalità,   mettendo insieme il livello corporeo- emotivo- cognitivo-relazionale. Il tema narrativo portante sarà sulle emozioni, con riferimento a libri scelti e concordati con le insegnanti.  </vt:lpstr>
      <vt:lpstr> Strutturazione di 2 spazi per avviare al piacere di leggere, sensibilizzando   i bambini in modo attivo perché vivano il libro come strumento di ascolto e di lettura di immagini; condividendo e rispettando gli oggetti altrui; stimolando i bambini perché diventino produttori di storie. </vt:lpstr>
      <vt:lpstr>  Si conduce  il bambino alla scoperta del proprio corpo dandogli la possibilità di esprimersi, raccontarsi, lasciare affiorare le emozioni, usare uno spazio, una posizione, una gestualità, un tono. Il metodo  fa riferimento a Vayer e Aucouturier: il primo “direttivo”, il secondo “relazionale”.  Il percorso prevede attività e giochi di gruppo guidati per favorire, nel modo più ampio possibile l’espressivià̀ globale del bambino attraverso il movimento, la mimica, la parola, rielaborando il tutto attraverso l’utilizzo di materiali e tecniche diversi per acquisire o potenziare il controllo e la coordinazione fino motoria.     </vt:lpstr>
      <vt:lpstr>  </vt:lpstr>
      <vt:lpstr>  L’obiettivo di questo laboratorio è quello di sviluppare le capacità coordinative e di lateralizzazione con la finalità generale di “concorrere allo sviluppo di comportamenti relazionali” mediante la verifica, vissuta in esperienze di gioco e di avviamento sportivo, dell’esigenza di regole e di rispetto delle stesse.  </vt:lpstr>
      <vt:lpstr> Una serie di esercizi basati su input di comando a cui corrisponde una determinata risposta (il più delle volte motoria). Questo tipo di attività sarà in grado di far scoprire ai più piccoli, in modo del tutto spontaneo, l’uso degli algoritmi per risolvere problemi con soluzioni schematiche.  In pratica gli alunni impareranno a costruire, scomporre, risolvere e riflettere per arrivare ad un determinato scopo; in altre parole, svilupperanno il pensiero computazionale.</vt:lpstr>
      <vt:lpstr> I giochi che verranno proposti saranno organizzati in modo da favorire nei bambini alcune abilità e di tipo percettivo-visivo e di tipo logico: riconoscere le forme geometriche   principali e denominarle, riconoscere le forme nell’ambiente, sviluppare la capacità di “classificare” ossia di raggruppare gli oggetti in base ad una caratteristica data.   </vt:lpstr>
      <vt:lpstr> Per accompagnare il bambino nel percorso di interazione con il digitale, le insegnanti si occuperanno di predisporre le attività didattiche e realizzare i materiali digitali, stimolando nuove possibilità espressivo-comunicative,    incoraggiando l’uso di molteplici modalità di rappresentazione familiarizzando con gli strumenti tecnologici al fine di favorire un atteggiamento improntato alla curiosità e all’apertura verso il futuro.    </vt:lpstr>
      <vt:lpstr>E’ importante creare situazioni che favoriscano l’ingresso nella scuola dell’infanzia dei bambini frequentanti l’ultimo anno di nido. Per la realizzazione del progetto, è necessario privilegiare momenti d’incontro tra gli operatori delle due strutture, scambio di informazioni e di documentazione. Il modo migliore per attuare una prima interazione tra le due istituzioni è l’organizzazione di una giornata per stare insieme che coinvolge tutti i bambini del Nido Comunale di Arese che nel prossimo anno scolastico frequenteranno la scuola dell’infanzia Peter Pan.  </vt:lpstr>
      <vt:lpstr>La continuità del processo educativo, si riferisce ad un “raccordo” tra istituzioni che, pur mantenendo la loro peculiare identità, ricercano dialogo e reciproca conoscenza, consapevoli che il passaggio dei bambini dall’una all’altra rappresenta un punto fondamentale nel loro processo di crescita e di sviluppo. Gli ordini di scuola accompagnano e sostengono il bambino nel delicato momento di transizione dalla propria scuola ad un nuovo ambiente spesso sconosciuto, fonte di emozioni e immaginazioni, valorizzando le competenze che il bambino ha già acquisito.  </vt:lpstr>
      <vt:lpstr>Il progetto è rivolto ai bambini di 5 anni e  si svolge con la collaborazione del COSPES di Arese. E’ presente nella scuola dell’infanzia una equipe multidisciplinare (costituita da psicologa, logopedista e rieducatrice del gesto grafico) che, in stretta collaborazione con i docenti, presta la sua attività̀ di consulenza nell’ambito dei disturbi del linguaggio e della loro prevenzione indicando modalità di recupero/prevenzione, mentre per il gesto grafico vengono condotte attività finalizzate ad una corretta impugnatura dei primi strumenti di scrittura e di conseguenza ad una corretta impostazione del gesto grafico.  </vt:lpstr>
      <vt:lpstr>Il presente progetto si propone di portare il bambino verso un primo approccio ad un nuovo codice linguistico e, tramite esso, verso la scoperta di punti di vista differenti da cui osservare la realtà, in modo da porre le basi per un sano rapporto con la diversità. Il GIOCO costituirà̀ il motore portante dell’attività didattica. </vt:lpstr>
      <vt:lpstr>Per fare emergere le regole della “buona convivenza”, del rispetto e della civiltà̀, a scuola come a casa, ci si apre a poco a poco verso l’esterno, introducendo obiettivi afferenti al rispetto delle regole stradali e dell’ambiente, con un’azione volta a fare emergere il proprio impegno personale e la responsabilità di ognuno per il bene comune.</vt:lpstr>
      <vt:lpstr>Gli itinerari didattici saranno oggetto di elaborazione durante l’anno scolastico.  Le iniziative programmate consentono al bambino di:   Soddisfare i bisogni di tipo affettivo, educativo, esplorativo, creativo, fantastico Rafforzare i processi di elaborazione cognitiva   </vt:lpstr>
      <vt:lpstr>E’ presente l’insegnante di Religione Cattolica. I genitori possono scegliere se avvalersi o non avvalersi dell’insegnamento della Religione Cattolica La scelta si effettua nella domanda di iscrizione.</vt:lpstr>
      <vt:lpstr>La Scuola considera la presenza e il coinvolgimento dei genitori un elemento molto importante per il successo formativo e la riuscita scolastica dei ragazzi. La collaborazione tra scuola e genitori si realizza attraverso: Consiglio di Istituto Consiglio di intersezione che prevede la presenza dei rappresentanti di classe. Assemblee di classe Colloqui individuali con gli insegnanti Partecipazione e condivisione di momenti significativi dell’anno scolastico</vt:lpstr>
      <vt:lpstr>Presentazione standard di PowerPoint</vt:lpstr>
      <vt:lpstr>Presentazione standard di PowerPoint</vt:lpstr>
      <vt:lpstr>VACCINAZIONI</vt:lpstr>
      <vt:lpstr>Presentazione standard di PowerPoint</vt:lpstr>
      <vt:lpstr>PER MAGGIORI INFORMAZIONI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nicoletta colombo</dc:creator>
  <cp:lastModifiedBy>Gretel Sello</cp:lastModifiedBy>
  <cp:revision>88</cp:revision>
  <dcterms:created xsi:type="dcterms:W3CDTF">2020-12-02T20:58:55Z</dcterms:created>
  <dcterms:modified xsi:type="dcterms:W3CDTF">2022-12-02T19:53:52Z</dcterms:modified>
</cp:coreProperties>
</file>